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66FF"/>
    <a:srgbClr val="660066"/>
    <a:srgbClr val="660033"/>
    <a:srgbClr val="800080"/>
    <a:srgbClr val="99CC00"/>
    <a:srgbClr val="66FF99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4" Type="http://schemas.openxmlformats.org/officeDocument/2006/relationships/image" Target="../media/image7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4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5B3-8A8D-4C07-B5A6-2490B5EF9463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DB1F6-0A89-47DF-86C0-9715806D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70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84B8F00-D788-4B97-B6F1-3C1CC4D9E300}" type="slidenum">
              <a:rPr lang="en-US" altLang="zh-CN" sz="1200" b="0"/>
              <a:pPr eaLnBrk="1" hangingPunct="1"/>
              <a:t>21</a:t>
            </a:fld>
            <a:endParaRPr lang="en-US" altLang="zh-CN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z="900" b="1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7791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8018872-9624-4ADE-AF8B-6742174177C5}" type="slidenum">
              <a:rPr lang="en-US" altLang="zh-CN" sz="1200" b="0"/>
              <a:pPr eaLnBrk="1" hangingPunct="1"/>
              <a:t>34</a:t>
            </a:fld>
            <a:endParaRPr lang="en-US" altLang="zh-CN" sz="1200" b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44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19846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E5EB70E-F9FB-4F1F-B056-CF59DB046E13}" type="slidenum">
              <a:rPr lang="en-US" altLang="zh-CN" sz="1200" b="0"/>
              <a:pPr eaLnBrk="1" hangingPunct="1"/>
              <a:t>55</a:t>
            </a:fld>
            <a:endParaRPr lang="en-US" altLang="zh-CN" sz="1200" b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9944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A9AEF-9FFF-4FE5-AA6E-3FA9C07D47C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461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225"/>
            <a:ext cx="9144000" cy="70090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 userDrawn="1"/>
        </p:nvSpPr>
        <p:spPr>
          <a:xfrm>
            <a:off x="1216404" y="1434518"/>
            <a:ext cx="6711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solidFill>
                  <a:srgbClr val="EAEAE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电路与电子技术</a:t>
            </a:r>
            <a:endParaRPr lang="zh-CN" altLang="en-US" sz="6600" dirty="0">
              <a:solidFill>
                <a:srgbClr val="EAEAE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216404" y="4406279"/>
            <a:ext cx="671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EAEAE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讲授：曾军</a:t>
            </a:r>
            <a:endParaRPr lang="zh-CN" altLang="en-US" sz="2800" dirty="0">
              <a:solidFill>
                <a:srgbClr val="EAEAE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216404" y="5256778"/>
            <a:ext cx="671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EAEAE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电力学院</a:t>
            </a:r>
            <a:endParaRPr lang="zh-CN" altLang="en-US" sz="2800" dirty="0">
              <a:solidFill>
                <a:srgbClr val="EAEAE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97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50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7612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65723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726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58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37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942826" y="6492875"/>
            <a:ext cx="1233182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82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70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13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2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7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3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" y="0"/>
            <a:ext cx="9144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229742" y="50343"/>
            <a:ext cx="191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 smtClean="0">
                <a:solidFill>
                  <a:srgbClr val="0066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电路与电子技术</a:t>
            </a:r>
            <a:endParaRPr lang="zh-CN" altLang="en-US" sz="1800" b="0" dirty="0">
              <a:solidFill>
                <a:srgbClr val="0066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447566"/>
            <a:ext cx="9144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" y="6583"/>
            <a:ext cx="1709159" cy="415644"/>
          </a:xfrm>
          <a:prstGeom prst="rect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>
            <a:off x="0" y="465742"/>
            <a:ext cx="9144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动作按钮: 后退或前一项 7">
            <a:hlinkClick r:id="" action="ppaction://hlinkshowjump?jump=previousslide" highlightClick="1"/>
          </p:cNvPr>
          <p:cNvSpPr/>
          <p:nvPr userDrawn="1"/>
        </p:nvSpPr>
        <p:spPr>
          <a:xfrm>
            <a:off x="8111841" y="6585358"/>
            <a:ext cx="327171" cy="272642"/>
          </a:xfrm>
          <a:prstGeom prst="actionButtonBackPrevious">
            <a:avLst/>
          </a:prstGeom>
          <a:solidFill>
            <a:schemeClr val="bg1"/>
          </a:solidFill>
          <a:ln w="222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动作按钮: 前进或下一项 8">
            <a:hlinkClick r:id="" action="ppaction://hlinkshowjump?jump=nextslide" highlightClick="1"/>
          </p:cNvPr>
          <p:cNvSpPr/>
          <p:nvPr userDrawn="1"/>
        </p:nvSpPr>
        <p:spPr>
          <a:xfrm>
            <a:off x="8447558" y="6585358"/>
            <a:ext cx="327170" cy="272642"/>
          </a:xfrm>
          <a:prstGeom prst="actionButtonForwardNext">
            <a:avLst/>
          </a:prstGeom>
          <a:solidFill>
            <a:schemeClr val="bg1"/>
          </a:solidFill>
          <a:ln w="222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结束 9">
            <a:hlinkClick r:id="" action="ppaction://hlinkshowjump?jump=lastslide" highlightClick="1"/>
          </p:cNvPr>
          <p:cNvSpPr/>
          <p:nvPr userDrawn="1"/>
        </p:nvSpPr>
        <p:spPr>
          <a:xfrm>
            <a:off x="8783274" y="6585358"/>
            <a:ext cx="327170" cy="272642"/>
          </a:xfrm>
          <a:prstGeom prst="actionButtonEnd">
            <a:avLst/>
          </a:prstGeom>
          <a:solidFill>
            <a:schemeClr val="bg1"/>
          </a:solidFill>
          <a:ln w="222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动作按钮: 开始 10">
            <a:hlinkClick r:id="" action="ppaction://hlinkshowjump?jump=firstslide" highlightClick="1"/>
          </p:cNvPr>
          <p:cNvSpPr/>
          <p:nvPr userDrawn="1"/>
        </p:nvSpPr>
        <p:spPr>
          <a:xfrm>
            <a:off x="7776126" y="6585358"/>
            <a:ext cx="327169" cy="272642"/>
          </a:xfrm>
          <a:prstGeom prst="actionButtonBeginning">
            <a:avLst/>
          </a:prstGeom>
          <a:solidFill>
            <a:schemeClr val="bg1"/>
          </a:solidFill>
          <a:ln w="222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4280482" y="6493079"/>
            <a:ext cx="583035" cy="364921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89045E0B-6A83-4EB6-8BF3-A1378D93F5C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13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slide" Target="slide61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17.xml"/><Relationship Id="rId4" Type="http://schemas.openxmlformats.org/officeDocument/2006/relationships/slide" Target="slide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9.emf"/><Relationship Id="rId4" Type="http://schemas.openxmlformats.org/officeDocument/2006/relationships/oleObject" Target="../embeddings/oleObject9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63.emf"/><Relationship Id="rId9" Type="http://schemas.openxmlformats.org/officeDocument/2006/relationships/image" Target="../media/image66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7.emf"/><Relationship Id="rId9" Type="http://schemas.openxmlformats.org/officeDocument/2006/relationships/image" Target="../media/image66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73.wmf"/><Relationship Id="rId4" Type="http://schemas.openxmlformats.org/officeDocument/2006/relationships/image" Target="../media/image70.emf"/><Relationship Id="rId9" Type="http://schemas.openxmlformats.org/officeDocument/2006/relationships/oleObject" Target="../embeddings/oleObject19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74.emf"/><Relationship Id="rId9" Type="http://schemas.openxmlformats.org/officeDocument/2006/relationships/image" Target="../media/image7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034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70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158875"/>
            <a:ext cx="309562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738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3850" y="501993"/>
            <a:ext cx="64008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14.1.2    N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型半导体和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</a:t>
            </a:r>
          </a:p>
        </p:txBody>
      </p:sp>
      <p:sp>
        <p:nvSpPr>
          <p:cNvPr id="372739" name="Text Box 3"/>
          <p:cNvSpPr txBox="1">
            <a:spLocks noChangeArrowheads="1"/>
          </p:cNvSpPr>
          <p:nvPr/>
        </p:nvSpPr>
        <p:spPr bwMode="auto">
          <a:xfrm>
            <a:off x="4953000" y="1610680"/>
            <a:ext cx="3810000" cy="257211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掺杂后空穴数目大量增加，空穴导电成为这种半导体的主要导电方式，称为空穴半导体或</a:t>
            </a:r>
          </a:p>
          <a:p>
            <a:pPr>
              <a:lnSpc>
                <a:spcPct val="115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型半导体。</a:t>
            </a:r>
          </a:p>
        </p:txBody>
      </p:sp>
      <p:sp>
        <p:nvSpPr>
          <p:cNvPr id="372740" name="Text Box 4"/>
          <p:cNvSpPr txBox="1">
            <a:spLocks noChangeArrowheads="1"/>
          </p:cNvSpPr>
          <p:nvPr/>
        </p:nvSpPr>
        <p:spPr bwMode="auto">
          <a:xfrm>
            <a:off x="6019800" y="1143343"/>
            <a:ext cx="23272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掺入三价元素</a:t>
            </a:r>
          </a:p>
        </p:txBody>
      </p:sp>
      <p:sp>
        <p:nvSpPr>
          <p:cNvPr id="21510" name="Oval 5"/>
          <p:cNvSpPr>
            <a:spLocks noChangeArrowheads="1"/>
          </p:cNvSpPr>
          <p:nvPr/>
        </p:nvSpPr>
        <p:spPr bwMode="auto">
          <a:xfrm>
            <a:off x="3322638" y="1389063"/>
            <a:ext cx="161925" cy="161925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1" name="Oval 52"/>
          <p:cNvSpPr>
            <a:spLocks noChangeArrowheads="1"/>
          </p:cNvSpPr>
          <p:nvPr/>
        </p:nvSpPr>
        <p:spPr bwMode="auto">
          <a:xfrm rot="10800000">
            <a:off x="2978150" y="1389063"/>
            <a:ext cx="192088" cy="192087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2789" name="Text Box 53"/>
          <p:cNvSpPr txBox="1">
            <a:spLocks noChangeArrowheads="1"/>
          </p:cNvSpPr>
          <p:nvPr/>
        </p:nvSpPr>
        <p:spPr bwMode="auto">
          <a:xfrm>
            <a:off x="4956175" y="4096925"/>
            <a:ext cx="3792538" cy="15810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型半导体中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空穴是多数载流子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自由电子是少数载流子。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1528763" y="2989263"/>
            <a:ext cx="520700" cy="522287"/>
            <a:chOff x="864" y="1949"/>
            <a:chExt cx="304" cy="305"/>
          </a:xfrm>
        </p:grpSpPr>
        <p:sp>
          <p:nvSpPr>
            <p:cNvPr id="21526" name="Oval 55"/>
            <p:cNvSpPr>
              <a:spLocks noChangeArrowheads="1"/>
            </p:cNvSpPr>
            <p:nvPr/>
          </p:nvSpPr>
          <p:spPr bwMode="auto">
            <a:xfrm>
              <a:off x="864" y="1949"/>
              <a:ext cx="304" cy="305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7" name="Rectangle 56"/>
            <p:cNvSpPr>
              <a:spLocks noChangeArrowheads="1"/>
            </p:cNvSpPr>
            <p:nvPr/>
          </p:nvSpPr>
          <p:spPr bwMode="auto">
            <a:xfrm>
              <a:off x="872" y="1968"/>
              <a:ext cx="28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>
                  <a:solidFill>
                    <a:schemeClr val="bg1"/>
                  </a:solidFill>
                  <a:ea typeface="长城楷体" pitchFamily="49" charset="-122"/>
                </a:rPr>
                <a:t>B</a:t>
              </a:r>
              <a:r>
                <a:rPr lang="en-US" altLang="zh-CN" b="0" baseline="30000">
                  <a:solidFill>
                    <a:schemeClr val="bg1"/>
                  </a:solidFill>
                  <a:ea typeface="长城楷体" pitchFamily="49" charset="-122"/>
                </a:rPr>
                <a:t>–</a:t>
              </a:r>
              <a:endParaRPr lang="en-US" altLang="zh-CN" b="0">
                <a:solidFill>
                  <a:schemeClr val="bg1"/>
                </a:solidFill>
                <a:ea typeface="长城楷体" pitchFamily="49" charset="-122"/>
              </a:endParaRP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1143000" y="2574925"/>
            <a:ext cx="1371600" cy="1319213"/>
            <a:chOff x="624" y="1702"/>
            <a:chExt cx="801" cy="762"/>
          </a:xfrm>
        </p:grpSpPr>
        <p:sp>
          <p:nvSpPr>
            <p:cNvPr id="21522" name="Oval 58"/>
            <p:cNvSpPr>
              <a:spLocks noChangeArrowheads="1"/>
            </p:cNvSpPr>
            <p:nvPr/>
          </p:nvSpPr>
          <p:spPr bwMode="auto">
            <a:xfrm>
              <a:off x="624" y="1945"/>
              <a:ext cx="91" cy="91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3" name="Oval 59"/>
            <p:cNvSpPr>
              <a:spLocks noChangeArrowheads="1"/>
            </p:cNvSpPr>
            <p:nvPr/>
          </p:nvSpPr>
          <p:spPr bwMode="auto">
            <a:xfrm>
              <a:off x="1312" y="2075"/>
              <a:ext cx="113" cy="113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4" name="Oval 60"/>
            <p:cNvSpPr>
              <a:spLocks noChangeArrowheads="1"/>
            </p:cNvSpPr>
            <p:nvPr/>
          </p:nvSpPr>
          <p:spPr bwMode="auto">
            <a:xfrm>
              <a:off x="1070" y="1702"/>
              <a:ext cx="91" cy="91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5" name="Oval 61"/>
            <p:cNvSpPr>
              <a:spLocks noChangeArrowheads="1"/>
            </p:cNvSpPr>
            <p:nvPr/>
          </p:nvSpPr>
          <p:spPr bwMode="auto">
            <a:xfrm>
              <a:off x="908" y="2373"/>
              <a:ext cx="91" cy="91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72798" name="AutoShape 62"/>
          <p:cNvSpPr>
            <a:spLocks noChangeArrowheads="1"/>
          </p:cNvSpPr>
          <p:nvPr/>
        </p:nvSpPr>
        <p:spPr bwMode="auto">
          <a:xfrm>
            <a:off x="2339975" y="3937000"/>
            <a:ext cx="1295400" cy="523875"/>
          </a:xfrm>
          <a:prstGeom prst="wedgeRoundRectCallout">
            <a:avLst>
              <a:gd name="adj1" fmla="val -86028"/>
              <a:gd name="adj2" fmla="val -172120"/>
              <a:gd name="adj3" fmla="val 16667"/>
            </a:avLst>
          </a:prstGeom>
          <a:solidFill>
            <a:srgbClr val="99FF33"/>
          </a:solidFill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ea typeface="长城楷体" pitchFamily="49" charset="-122"/>
              </a:rPr>
              <a:t>硼原子</a:t>
            </a:r>
          </a:p>
        </p:txBody>
      </p:sp>
      <p:sp>
        <p:nvSpPr>
          <p:cNvPr id="372799" name="AutoShape 63" descr="小棋盘"/>
          <p:cNvSpPr>
            <a:spLocks noChangeArrowheads="1"/>
          </p:cNvSpPr>
          <p:nvPr/>
        </p:nvSpPr>
        <p:spPr bwMode="auto">
          <a:xfrm>
            <a:off x="199177" y="4589693"/>
            <a:ext cx="2163024" cy="758365"/>
          </a:xfrm>
          <a:prstGeom prst="wedgeRoundRectCallout">
            <a:avLst>
              <a:gd name="adj1" fmla="val 70435"/>
              <a:gd name="adj2" fmla="val -54019"/>
              <a:gd name="adj3" fmla="val 16667"/>
            </a:avLst>
          </a:prstGeom>
          <a:pattFill prst="smCheck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sz="2400" b="1">
                <a:ea typeface="长城楷体" pitchFamily="49" charset="-122"/>
              </a:rPr>
              <a:t>接受一个电子变为负离子</a:t>
            </a:r>
          </a:p>
        </p:txBody>
      </p:sp>
      <p:sp>
        <p:nvSpPr>
          <p:cNvPr id="372800" name="Oval 64"/>
          <p:cNvSpPr>
            <a:spLocks noChangeArrowheads="1"/>
          </p:cNvSpPr>
          <p:nvPr/>
        </p:nvSpPr>
        <p:spPr bwMode="auto">
          <a:xfrm>
            <a:off x="2344738" y="3230563"/>
            <a:ext cx="153987" cy="15398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2801" name="Line 65"/>
          <p:cNvSpPr>
            <a:spLocks noChangeShapeType="1"/>
          </p:cNvSpPr>
          <p:nvPr/>
        </p:nvSpPr>
        <p:spPr bwMode="auto">
          <a:xfrm flipH="1">
            <a:off x="2408238" y="2608263"/>
            <a:ext cx="655637" cy="685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2802" name="Oval 66"/>
          <p:cNvSpPr>
            <a:spLocks noChangeArrowheads="1"/>
          </p:cNvSpPr>
          <p:nvPr/>
        </p:nvSpPr>
        <p:spPr bwMode="auto">
          <a:xfrm>
            <a:off x="3060700" y="2511425"/>
            <a:ext cx="171450" cy="187325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2803" name="AutoShape 67" descr="小棋盘"/>
          <p:cNvSpPr>
            <a:spLocks noChangeArrowheads="1"/>
          </p:cNvSpPr>
          <p:nvPr/>
        </p:nvSpPr>
        <p:spPr bwMode="auto">
          <a:xfrm>
            <a:off x="3949700" y="1674813"/>
            <a:ext cx="866775" cy="514350"/>
          </a:xfrm>
          <a:prstGeom prst="wedgeRoundRectCallout">
            <a:avLst>
              <a:gd name="adj1" fmla="val -113505"/>
              <a:gd name="adj2" fmla="val 100671"/>
              <a:gd name="adj3" fmla="val 16667"/>
            </a:avLst>
          </a:prstGeom>
          <a:pattFill prst="smCheck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ea typeface="长城楷体" pitchFamily="49" charset="-122"/>
              </a:rPr>
              <a:t>空穴</a:t>
            </a:r>
          </a:p>
        </p:txBody>
      </p:sp>
      <p:sp>
        <p:nvSpPr>
          <p:cNvPr id="372805" name="Text Box 69"/>
          <p:cNvSpPr txBox="1">
            <a:spLocks noChangeArrowheads="1"/>
          </p:cNvSpPr>
          <p:nvPr/>
        </p:nvSpPr>
        <p:spPr bwMode="auto">
          <a:xfrm>
            <a:off x="533400" y="5693118"/>
            <a:ext cx="8153400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无论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型或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型半导体都是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中性的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，对外不显电性。</a:t>
            </a:r>
          </a:p>
        </p:txBody>
      </p:sp>
    </p:spTree>
    <p:extLst>
      <p:ext uri="{BB962C8B-B14F-4D97-AF65-F5344CB8AC3E}">
        <p14:creationId xmlns:p14="http://schemas.microsoft.com/office/powerpoint/2010/main" val="444697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7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28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37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7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2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39" grpId="0" build="p" autoUpdateAnimBg="0"/>
      <p:bldP spid="372740" grpId="0" autoUpdateAnimBg="0"/>
      <p:bldP spid="372789" grpId="0" build="p" autoUpdateAnimBg="0"/>
      <p:bldP spid="372798" grpId="0" animBg="1" autoUpdateAnimBg="0"/>
      <p:bldP spid="372799" grpId="0" animBg="1" autoUpdateAnimBg="0"/>
      <p:bldP spid="372800" grpId="0" animBg="1"/>
      <p:bldP spid="372801" grpId="0" animBg="1"/>
      <p:bldP spid="372802" grpId="0" animBg="1"/>
      <p:bldP spid="372803" grpId="0" animBg="1" autoUpdateAnimBg="0"/>
      <p:bldP spid="37280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980716" y="462034"/>
            <a:ext cx="5832475" cy="6858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altLang="zh-CN" sz="3400" b="1" dirty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14.2   PN</a:t>
            </a:r>
            <a:r>
              <a:rPr lang="zh-CN" altLang="en-US" sz="3400" b="1" dirty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结及其单向导电性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0670" y="968803"/>
            <a:ext cx="49530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14.2.1 PN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结的形成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90900" y="5312203"/>
            <a:ext cx="647700" cy="76200"/>
            <a:chOff x="2664" y="3600"/>
            <a:chExt cx="408" cy="48"/>
          </a:xfrm>
        </p:grpSpPr>
        <p:sp>
          <p:nvSpPr>
            <p:cNvPr id="22780" name="Oval 5"/>
            <p:cNvSpPr>
              <a:spLocks noChangeArrowheads="1"/>
            </p:cNvSpPr>
            <p:nvPr/>
          </p:nvSpPr>
          <p:spPr bwMode="auto">
            <a:xfrm>
              <a:off x="2664" y="3600"/>
              <a:ext cx="47" cy="48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81" name="Line 6"/>
            <p:cNvSpPr>
              <a:spLocks noChangeShapeType="1"/>
            </p:cNvSpPr>
            <p:nvPr/>
          </p:nvSpPr>
          <p:spPr bwMode="auto">
            <a:xfrm>
              <a:off x="2724" y="3624"/>
              <a:ext cx="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390900" y="5159803"/>
            <a:ext cx="588963" cy="76200"/>
            <a:chOff x="2664" y="3408"/>
            <a:chExt cx="371" cy="48"/>
          </a:xfrm>
        </p:grpSpPr>
        <p:sp>
          <p:nvSpPr>
            <p:cNvPr id="22778" name="Line 8"/>
            <p:cNvSpPr>
              <a:spLocks noChangeShapeType="1"/>
            </p:cNvSpPr>
            <p:nvPr/>
          </p:nvSpPr>
          <p:spPr bwMode="auto">
            <a:xfrm flipH="1">
              <a:off x="2664" y="3432"/>
              <a:ext cx="3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79" name="Oval 9"/>
            <p:cNvSpPr>
              <a:spLocks noChangeArrowheads="1"/>
            </p:cNvSpPr>
            <p:nvPr/>
          </p:nvSpPr>
          <p:spPr bwMode="auto">
            <a:xfrm>
              <a:off x="2988" y="3408"/>
              <a:ext cx="47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374794" name="Text Box 10"/>
          <p:cNvSpPr txBox="1">
            <a:spLocks noChangeArrowheads="1"/>
          </p:cNvSpPr>
          <p:nvPr/>
        </p:nvSpPr>
        <p:spPr bwMode="auto">
          <a:xfrm>
            <a:off x="3886200" y="5312203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ea typeface="黑体" panose="02010609060101010101" pitchFamily="49" charset="-122"/>
                <a:cs typeface="Times New Roman" panose="02020603050405020304" pitchFamily="18" charset="0"/>
              </a:rPr>
              <a:t>多子的扩散运动</a:t>
            </a: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238500" y="2416603"/>
            <a:ext cx="2171700" cy="457200"/>
            <a:chOff x="2616" y="828"/>
            <a:chExt cx="1368" cy="288"/>
          </a:xfrm>
        </p:grpSpPr>
        <p:sp>
          <p:nvSpPr>
            <p:cNvPr id="22776" name="Line 12"/>
            <p:cNvSpPr>
              <a:spLocks noChangeShapeType="1"/>
            </p:cNvSpPr>
            <p:nvPr/>
          </p:nvSpPr>
          <p:spPr bwMode="auto">
            <a:xfrm flipH="1">
              <a:off x="2616" y="972"/>
              <a:ext cx="4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77" name="Text Box 13"/>
            <p:cNvSpPr txBox="1">
              <a:spLocks noChangeArrowheads="1"/>
            </p:cNvSpPr>
            <p:nvPr/>
          </p:nvSpPr>
          <p:spPr bwMode="auto">
            <a:xfrm>
              <a:off x="3108" y="828"/>
              <a:ext cx="8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003399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内电场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3505200" y="2341991"/>
            <a:ext cx="417513" cy="74612"/>
            <a:chOff x="2640" y="949"/>
            <a:chExt cx="263" cy="47"/>
          </a:xfrm>
        </p:grpSpPr>
        <p:sp>
          <p:nvSpPr>
            <p:cNvPr id="22774" name="Oval 15"/>
            <p:cNvSpPr>
              <a:spLocks noChangeArrowheads="1"/>
            </p:cNvSpPr>
            <p:nvPr/>
          </p:nvSpPr>
          <p:spPr bwMode="auto">
            <a:xfrm>
              <a:off x="2856" y="949"/>
              <a:ext cx="47" cy="47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75" name="Line 16"/>
            <p:cNvSpPr>
              <a:spLocks noChangeShapeType="1"/>
            </p:cNvSpPr>
            <p:nvPr/>
          </p:nvSpPr>
          <p:spPr bwMode="auto">
            <a:xfrm flipH="1">
              <a:off x="2640" y="973"/>
              <a:ext cx="216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3505200" y="2494391"/>
            <a:ext cx="438150" cy="74612"/>
            <a:chOff x="2652" y="1153"/>
            <a:chExt cx="276" cy="47"/>
          </a:xfrm>
        </p:grpSpPr>
        <p:sp>
          <p:nvSpPr>
            <p:cNvPr id="22772" name="Oval 18"/>
            <p:cNvSpPr>
              <a:spLocks noChangeArrowheads="1"/>
            </p:cNvSpPr>
            <p:nvPr/>
          </p:nvSpPr>
          <p:spPr bwMode="auto">
            <a:xfrm>
              <a:off x="2652" y="1153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73" name="Line 19"/>
            <p:cNvSpPr>
              <a:spLocks noChangeShapeType="1"/>
            </p:cNvSpPr>
            <p:nvPr/>
          </p:nvSpPr>
          <p:spPr bwMode="auto">
            <a:xfrm>
              <a:off x="2700" y="1177"/>
              <a:ext cx="228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4804" name="Text Box 20"/>
          <p:cNvSpPr txBox="1">
            <a:spLocks noChangeArrowheads="1"/>
          </p:cNvSpPr>
          <p:nvPr/>
        </p:nvSpPr>
        <p:spPr bwMode="auto">
          <a:xfrm>
            <a:off x="2819400" y="1883203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3399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少子的漂移运动</a:t>
            </a:r>
          </a:p>
        </p:txBody>
      </p:sp>
      <p:sp>
        <p:nvSpPr>
          <p:cNvPr id="374805" name="Rectangle 21"/>
          <p:cNvSpPr>
            <a:spLocks noChangeArrowheads="1"/>
          </p:cNvSpPr>
          <p:nvPr/>
        </p:nvSpPr>
        <p:spPr bwMode="auto">
          <a:xfrm>
            <a:off x="2286000" y="5312203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ea typeface="黑体" panose="02010609060101010101" pitchFamily="49" charset="-122"/>
                <a:cs typeface="Times New Roman" panose="02020603050405020304" pitchFamily="18" charset="0"/>
              </a:rPr>
              <a:t>浓度差</a:t>
            </a:r>
          </a:p>
        </p:txBody>
      </p:sp>
      <p:sp>
        <p:nvSpPr>
          <p:cNvPr id="374806" name="Text Box 22"/>
          <p:cNvSpPr txBox="1">
            <a:spLocks noChangeArrowheads="1"/>
          </p:cNvSpPr>
          <p:nvPr/>
        </p:nvSpPr>
        <p:spPr bwMode="auto">
          <a:xfrm>
            <a:off x="613818" y="2350752"/>
            <a:ext cx="1914027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型半导体</a:t>
            </a:r>
            <a:endParaRPr lang="zh-CN" altLang="en-US" sz="2800" b="1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4807" name="Text Box 23"/>
          <p:cNvSpPr txBox="1">
            <a:spLocks noChangeArrowheads="1"/>
          </p:cNvSpPr>
          <p:nvPr/>
        </p:nvSpPr>
        <p:spPr bwMode="auto">
          <a:xfrm>
            <a:off x="4889174" y="2350752"/>
            <a:ext cx="1973916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型半导体</a:t>
            </a:r>
            <a:endParaRPr lang="zh-CN" altLang="en-US" sz="2800" b="1">
              <a:latin typeface="Times New Roman" panose="02020603050405020304" pitchFamily="18" charset="0"/>
              <a:ea typeface="长城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4808" name="AutoShape 24"/>
          <p:cNvSpPr>
            <a:spLocks noChangeArrowheads="1"/>
          </p:cNvSpPr>
          <p:nvPr/>
        </p:nvSpPr>
        <p:spPr bwMode="auto">
          <a:xfrm>
            <a:off x="3505200" y="5540803"/>
            <a:ext cx="381000" cy="762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FFF99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74810" name="Rectangle 26"/>
          <p:cNvSpPr>
            <a:spLocks noChangeArrowheads="1"/>
          </p:cNvSpPr>
          <p:nvPr/>
        </p:nvSpPr>
        <p:spPr bwMode="auto">
          <a:xfrm>
            <a:off x="457200" y="1426003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A50021"/>
                </a:solidFill>
                <a:cs typeface="Times New Roman" panose="02020603050405020304" pitchFamily="18" charset="0"/>
              </a:rPr>
              <a:t>空间电荷区也称 </a:t>
            </a:r>
            <a:r>
              <a:rPr lang="en-US" altLang="zh-CN" sz="2800">
                <a:solidFill>
                  <a:srgbClr val="A50021"/>
                </a:solidFill>
                <a:cs typeface="Times New Roman" panose="02020603050405020304" pitchFamily="18" charset="0"/>
              </a:rPr>
              <a:t>PN </a:t>
            </a:r>
            <a:r>
              <a:rPr lang="zh-CN" altLang="en-US" sz="2800">
                <a:solidFill>
                  <a:srgbClr val="A50021"/>
                </a:solidFill>
                <a:cs typeface="Times New Roman" panose="02020603050405020304" pitchFamily="18" charset="0"/>
              </a:rPr>
              <a:t>结 </a:t>
            </a:r>
          </a:p>
        </p:txBody>
      </p:sp>
      <p:sp>
        <p:nvSpPr>
          <p:cNvPr id="374811" name="Rectangle 27"/>
          <p:cNvSpPr>
            <a:spLocks noChangeArrowheads="1"/>
          </p:cNvSpPr>
          <p:nvPr/>
        </p:nvSpPr>
        <p:spPr bwMode="auto">
          <a:xfrm>
            <a:off x="6384621" y="3345291"/>
            <a:ext cx="2590800" cy="212365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扩散和漂移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一对相反的运动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最终达到动态平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衡，空间电荷区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的厚度固定不变。</a:t>
            </a:r>
          </a:p>
        </p:txBody>
      </p:sp>
      <p:sp>
        <p:nvSpPr>
          <p:cNvPr id="22545" name="Oval 28"/>
          <p:cNvSpPr>
            <a:spLocks noChangeArrowheads="1"/>
          </p:cNvSpPr>
          <p:nvPr/>
        </p:nvSpPr>
        <p:spPr bwMode="auto">
          <a:xfrm>
            <a:off x="5210175" y="3926316"/>
            <a:ext cx="60325" cy="61912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2546" name="Oval 29"/>
          <p:cNvSpPr>
            <a:spLocks noChangeArrowheads="1"/>
          </p:cNvSpPr>
          <p:nvPr/>
        </p:nvSpPr>
        <p:spPr bwMode="auto">
          <a:xfrm>
            <a:off x="2041525" y="3867578"/>
            <a:ext cx="58738" cy="58738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2833688" y="2830941"/>
            <a:ext cx="1704975" cy="2252662"/>
            <a:chOff x="2208" y="1536"/>
            <a:chExt cx="1344" cy="1776"/>
          </a:xfrm>
        </p:grpSpPr>
        <p:sp>
          <p:nvSpPr>
            <p:cNvPr id="22770" name="Line 31"/>
            <p:cNvSpPr>
              <a:spLocks noChangeShapeType="1"/>
            </p:cNvSpPr>
            <p:nvPr/>
          </p:nvSpPr>
          <p:spPr bwMode="auto">
            <a:xfrm>
              <a:off x="2208" y="1536"/>
              <a:ext cx="0" cy="177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71" name="Line 32"/>
            <p:cNvSpPr>
              <a:spLocks noChangeShapeType="1"/>
            </p:cNvSpPr>
            <p:nvPr/>
          </p:nvSpPr>
          <p:spPr bwMode="auto">
            <a:xfrm>
              <a:off x="3552" y="1536"/>
              <a:ext cx="0" cy="177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48" name="Group 33"/>
          <p:cNvGrpSpPr>
            <a:grpSpLocks/>
          </p:cNvGrpSpPr>
          <p:nvPr/>
        </p:nvGrpSpPr>
        <p:grpSpPr bwMode="auto">
          <a:xfrm>
            <a:off x="3016250" y="3350053"/>
            <a:ext cx="60325" cy="1612900"/>
            <a:chOff x="2628" y="1942"/>
            <a:chExt cx="47" cy="1272"/>
          </a:xfrm>
        </p:grpSpPr>
        <p:sp>
          <p:nvSpPr>
            <p:cNvPr id="22766" name="Oval 34"/>
            <p:cNvSpPr>
              <a:spLocks noChangeArrowheads="1"/>
            </p:cNvSpPr>
            <p:nvPr/>
          </p:nvSpPr>
          <p:spPr bwMode="auto">
            <a:xfrm>
              <a:off x="2628" y="1942"/>
              <a:ext cx="47" cy="4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67" name="Oval 35"/>
            <p:cNvSpPr>
              <a:spLocks noChangeArrowheads="1"/>
            </p:cNvSpPr>
            <p:nvPr/>
          </p:nvSpPr>
          <p:spPr bwMode="auto">
            <a:xfrm>
              <a:off x="2628" y="2351"/>
              <a:ext cx="47" cy="4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68" name="Oval 36"/>
            <p:cNvSpPr>
              <a:spLocks noChangeArrowheads="1"/>
            </p:cNvSpPr>
            <p:nvPr/>
          </p:nvSpPr>
          <p:spPr bwMode="auto">
            <a:xfrm>
              <a:off x="2628" y="2783"/>
              <a:ext cx="47" cy="4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69" name="Oval 37"/>
            <p:cNvSpPr>
              <a:spLocks noChangeArrowheads="1"/>
            </p:cNvSpPr>
            <p:nvPr/>
          </p:nvSpPr>
          <p:spPr bwMode="auto">
            <a:xfrm>
              <a:off x="2628" y="3167"/>
              <a:ext cx="47" cy="4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49" name="Group 38"/>
          <p:cNvGrpSpPr>
            <a:grpSpLocks/>
          </p:cNvGrpSpPr>
          <p:nvPr/>
        </p:nvGrpSpPr>
        <p:grpSpPr bwMode="auto">
          <a:xfrm>
            <a:off x="3930650" y="3345291"/>
            <a:ext cx="73025" cy="1597025"/>
            <a:chOff x="3046" y="1942"/>
            <a:chExt cx="58" cy="1258"/>
          </a:xfrm>
        </p:grpSpPr>
        <p:sp>
          <p:nvSpPr>
            <p:cNvPr id="22762" name="Oval 39"/>
            <p:cNvSpPr>
              <a:spLocks noChangeArrowheads="1"/>
            </p:cNvSpPr>
            <p:nvPr/>
          </p:nvSpPr>
          <p:spPr bwMode="auto">
            <a:xfrm>
              <a:off x="3057" y="1942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63" name="Oval 40"/>
            <p:cNvSpPr>
              <a:spLocks noChangeArrowheads="1"/>
            </p:cNvSpPr>
            <p:nvPr/>
          </p:nvSpPr>
          <p:spPr bwMode="auto">
            <a:xfrm>
              <a:off x="3046" y="2337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64" name="Oval 41"/>
            <p:cNvSpPr>
              <a:spLocks noChangeArrowheads="1"/>
            </p:cNvSpPr>
            <p:nvPr/>
          </p:nvSpPr>
          <p:spPr bwMode="auto">
            <a:xfrm>
              <a:off x="3046" y="2769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65" name="Oval 42"/>
            <p:cNvSpPr>
              <a:spLocks noChangeArrowheads="1"/>
            </p:cNvSpPr>
            <p:nvPr/>
          </p:nvSpPr>
          <p:spPr bwMode="auto">
            <a:xfrm>
              <a:off x="3046" y="3153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50" name="Group 43"/>
          <p:cNvGrpSpPr>
            <a:grpSpLocks/>
          </p:cNvGrpSpPr>
          <p:nvPr/>
        </p:nvGrpSpPr>
        <p:grpSpPr bwMode="auto">
          <a:xfrm>
            <a:off x="4262438" y="3359578"/>
            <a:ext cx="74612" cy="1595438"/>
            <a:chOff x="3334" y="1953"/>
            <a:chExt cx="58" cy="1258"/>
          </a:xfrm>
        </p:grpSpPr>
        <p:sp>
          <p:nvSpPr>
            <p:cNvPr id="22758" name="Oval 44"/>
            <p:cNvSpPr>
              <a:spLocks noChangeArrowheads="1"/>
            </p:cNvSpPr>
            <p:nvPr/>
          </p:nvSpPr>
          <p:spPr bwMode="auto">
            <a:xfrm>
              <a:off x="3345" y="1953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59" name="Oval 45"/>
            <p:cNvSpPr>
              <a:spLocks noChangeArrowheads="1"/>
            </p:cNvSpPr>
            <p:nvPr/>
          </p:nvSpPr>
          <p:spPr bwMode="auto">
            <a:xfrm>
              <a:off x="3334" y="2348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60" name="Oval 46"/>
            <p:cNvSpPr>
              <a:spLocks noChangeArrowheads="1"/>
            </p:cNvSpPr>
            <p:nvPr/>
          </p:nvSpPr>
          <p:spPr bwMode="auto">
            <a:xfrm>
              <a:off x="3334" y="2780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761" name="Oval 47"/>
            <p:cNvSpPr>
              <a:spLocks noChangeArrowheads="1"/>
            </p:cNvSpPr>
            <p:nvPr/>
          </p:nvSpPr>
          <p:spPr bwMode="auto">
            <a:xfrm>
              <a:off x="3334" y="3164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51" name="Group 48"/>
          <p:cNvGrpSpPr>
            <a:grpSpLocks/>
          </p:cNvGrpSpPr>
          <p:nvPr/>
        </p:nvGrpSpPr>
        <p:grpSpPr bwMode="auto">
          <a:xfrm>
            <a:off x="1220788" y="2830941"/>
            <a:ext cx="4886325" cy="2252662"/>
            <a:chOff x="769" y="1557"/>
            <a:chExt cx="3078" cy="1419"/>
          </a:xfrm>
        </p:grpSpPr>
        <p:grpSp>
          <p:nvGrpSpPr>
            <p:cNvPr id="22603" name="Group 49"/>
            <p:cNvGrpSpPr>
              <a:grpSpLocks/>
            </p:cNvGrpSpPr>
            <p:nvPr/>
          </p:nvGrpSpPr>
          <p:grpSpPr bwMode="auto">
            <a:xfrm>
              <a:off x="769" y="1557"/>
              <a:ext cx="3078" cy="1419"/>
              <a:chOff x="937" y="1536"/>
              <a:chExt cx="3850" cy="1776"/>
            </a:xfrm>
          </p:grpSpPr>
          <p:sp>
            <p:nvSpPr>
              <p:cNvPr id="22756" name="Rectangle 50"/>
              <p:cNvSpPr>
                <a:spLocks noChangeArrowheads="1"/>
              </p:cNvSpPr>
              <p:nvPr/>
            </p:nvSpPr>
            <p:spPr bwMode="auto">
              <a:xfrm>
                <a:off x="937" y="1536"/>
                <a:ext cx="1943" cy="17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2757" name="Rectangle 51"/>
              <p:cNvSpPr>
                <a:spLocks noChangeArrowheads="1"/>
              </p:cNvSpPr>
              <p:nvPr/>
            </p:nvSpPr>
            <p:spPr bwMode="auto">
              <a:xfrm>
                <a:off x="2880" y="1537"/>
                <a:ext cx="1907" cy="177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604" name="Group 52"/>
            <p:cNvGrpSpPr>
              <a:grpSpLocks/>
            </p:cNvGrpSpPr>
            <p:nvPr/>
          </p:nvGrpSpPr>
          <p:grpSpPr bwMode="auto">
            <a:xfrm>
              <a:off x="864" y="1672"/>
              <a:ext cx="268" cy="1230"/>
              <a:chOff x="1056" y="1655"/>
              <a:chExt cx="336" cy="1539"/>
            </a:xfrm>
          </p:grpSpPr>
          <p:grpSp>
            <p:nvGrpSpPr>
              <p:cNvPr id="22736" name="Group 53"/>
              <p:cNvGrpSpPr>
                <a:grpSpLocks/>
              </p:cNvGrpSpPr>
              <p:nvPr/>
            </p:nvGrpSpPr>
            <p:grpSpPr bwMode="auto">
              <a:xfrm>
                <a:off x="1056" y="1655"/>
                <a:ext cx="336" cy="313"/>
                <a:chOff x="1056" y="1655"/>
                <a:chExt cx="336" cy="313"/>
              </a:xfrm>
            </p:grpSpPr>
            <p:sp>
              <p:nvSpPr>
                <p:cNvPr id="22752" name="Oval 54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53" name="Group 55"/>
                <p:cNvGrpSpPr>
                  <a:grpSpLocks/>
                </p:cNvGrpSpPr>
                <p:nvPr/>
              </p:nvGrpSpPr>
              <p:grpSpPr bwMode="auto">
                <a:xfrm>
                  <a:off x="1056" y="1655"/>
                  <a:ext cx="336" cy="313"/>
                  <a:chOff x="1056" y="1655"/>
                  <a:chExt cx="336" cy="313"/>
                </a:xfrm>
              </p:grpSpPr>
              <p:sp>
                <p:nvSpPr>
                  <p:cNvPr id="22754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5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55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737" name="Group 58"/>
              <p:cNvGrpSpPr>
                <a:grpSpLocks/>
              </p:cNvGrpSpPr>
              <p:nvPr/>
            </p:nvGrpSpPr>
            <p:grpSpPr bwMode="auto">
              <a:xfrm>
                <a:off x="1056" y="2064"/>
                <a:ext cx="336" cy="313"/>
                <a:chOff x="1056" y="1655"/>
                <a:chExt cx="336" cy="313"/>
              </a:xfrm>
            </p:grpSpPr>
            <p:sp>
              <p:nvSpPr>
                <p:cNvPr id="22748" name="Oval 59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49" name="Group 60"/>
                <p:cNvGrpSpPr>
                  <a:grpSpLocks/>
                </p:cNvGrpSpPr>
                <p:nvPr/>
              </p:nvGrpSpPr>
              <p:grpSpPr bwMode="auto">
                <a:xfrm>
                  <a:off x="1056" y="1655"/>
                  <a:ext cx="336" cy="313"/>
                  <a:chOff x="1056" y="1655"/>
                  <a:chExt cx="336" cy="313"/>
                </a:xfrm>
              </p:grpSpPr>
              <p:sp>
                <p:nvSpPr>
                  <p:cNvPr id="22750" name="Text Box 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5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51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738" name="Group 63"/>
              <p:cNvGrpSpPr>
                <a:grpSpLocks/>
              </p:cNvGrpSpPr>
              <p:nvPr/>
            </p:nvGrpSpPr>
            <p:grpSpPr bwMode="auto">
              <a:xfrm>
                <a:off x="1056" y="2496"/>
                <a:ext cx="336" cy="313"/>
                <a:chOff x="1056" y="1655"/>
                <a:chExt cx="336" cy="313"/>
              </a:xfrm>
            </p:grpSpPr>
            <p:sp>
              <p:nvSpPr>
                <p:cNvPr id="22744" name="Oval 64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45" name="Group 65"/>
                <p:cNvGrpSpPr>
                  <a:grpSpLocks/>
                </p:cNvGrpSpPr>
                <p:nvPr/>
              </p:nvGrpSpPr>
              <p:grpSpPr bwMode="auto">
                <a:xfrm>
                  <a:off x="1056" y="1655"/>
                  <a:ext cx="336" cy="313"/>
                  <a:chOff x="1056" y="1655"/>
                  <a:chExt cx="336" cy="313"/>
                </a:xfrm>
              </p:grpSpPr>
              <p:sp>
                <p:nvSpPr>
                  <p:cNvPr id="22746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5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47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739" name="Group 68"/>
              <p:cNvGrpSpPr>
                <a:grpSpLocks/>
              </p:cNvGrpSpPr>
              <p:nvPr/>
            </p:nvGrpSpPr>
            <p:grpSpPr bwMode="auto">
              <a:xfrm>
                <a:off x="1056" y="2881"/>
                <a:ext cx="336" cy="313"/>
                <a:chOff x="1056" y="1656"/>
                <a:chExt cx="336" cy="313"/>
              </a:xfrm>
            </p:grpSpPr>
            <p:sp>
              <p:nvSpPr>
                <p:cNvPr id="22740" name="Oval 69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41" name="Group 70"/>
                <p:cNvGrpSpPr>
                  <a:grpSpLocks/>
                </p:cNvGrpSpPr>
                <p:nvPr/>
              </p:nvGrpSpPr>
              <p:grpSpPr bwMode="auto">
                <a:xfrm>
                  <a:off x="1056" y="1656"/>
                  <a:ext cx="336" cy="313"/>
                  <a:chOff x="1056" y="1656"/>
                  <a:chExt cx="336" cy="313"/>
                </a:xfrm>
              </p:grpSpPr>
              <p:sp>
                <p:nvSpPr>
                  <p:cNvPr id="22742" name="Text Box 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6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43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22605" name="Group 73"/>
            <p:cNvGrpSpPr>
              <a:grpSpLocks/>
            </p:cNvGrpSpPr>
            <p:nvPr/>
          </p:nvGrpSpPr>
          <p:grpSpPr bwMode="auto">
            <a:xfrm>
              <a:off x="1094" y="1672"/>
              <a:ext cx="269" cy="1230"/>
              <a:chOff x="1056" y="1655"/>
              <a:chExt cx="336" cy="1539"/>
            </a:xfrm>
          </p:grpSpPr>
          <p:grpSp>
            <p:nvGrpSpPr>
              <p:cNvPr id="22716" name="Group 74"/>
              <p:cNvGrpSpPr>
                <a:grpSpLocks/>
              </p:cNvGrpSpPr>
              <p:nvPr/>
            </p:nvGrpSpPr>
            <p:grpSpPr bwMode="auto">
              <a:xfrm>
                <a:off x="1056" y="1655"/>
                <a:ext cx="336" cy="313"/>
                <a:chOff x="1056" y="1655"/>
                <a:chExt cx="336" cy="313"/>
              </a:xfrm>
            </p:grpSpPr>
            <p:sp>
              <p:nvSpPr>
                <p:cNvPr id="22732" name="Oval 75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33" name="Group 76"/>
                <p:cNvGrpSpPr>
                  <a:grpSpLocks/>
                </p:cNvGrpSpPr>
                <p:nvPr/>
              </p:nvGrpSpPr>
              <p:grpSpPr bwMode="auto">
                <a:xfrm>
                  <a:off x="1056" y="1655"/>
                  <a:ext cx="336" cy="313"/>
                  <a:chOff x="1056" y="1655"/>
                  <a:chExt cx="336" cy="313"/>
                </a:xfrm>
              </p:grpSpPr>
              <p:sp>
                <p:nvSpPr>
                  <p:cNvPr id="22734" name="Text Box 7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5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35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717" name="Group 79"/>
              <p:cNvGrpSpPr>
                <a:grpSpLocks/>
              </p:cNvGrpSpPr>
              <p:nvPr/>
            </p:nvGrpSpPr>
            <p:grpSpPr bwMode="auto">
              <a:xfrm>
                <a:off x="1056" y="2064"/>
                <a:ext cx="336" cy="313"/>
                <a:chOff x="1056" y="1655"/>
                <a:chExt cx="336" cy="313"/>
              </a:xfrm>
            </p:grpSpPr>
            <p:sp>
              <p:nvSpPr>
                <p:cNvPr id="22728" name="Oval 80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29" name="Group 81"/>
                <p:cNvGrpSpPr>
                  <a:grpSpLocks/>
                </p:cNvGrpSpPr>
                <p:nvPr/>
              </p:nvGrpSpPr>
              <p:grpSpPr bwMode="auto">
                <a:xfrm>
                  <a:off x="1056" y="1655"/>
                  <a:ext cx="336" cy="313"/>
                  <a:chOff x="1056" y="1655"/>
                  <a:chExt cx="336" cy="313"/>
                </a:xfrm>
              </p:grpSpPr>
              <p:sp>
                <p:nvSpPr>
                  <p:cNvPr id="22730" name="Text Box 8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5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31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718" name="Group 84"/>
              <p:cNvGrpSpPr>
                <a:grpSpLocks/>
              </p:cNvGrpSpPr>
              <p:nvPr/>
            </p:nvGrpSpPr>
            <p:grpSpPr bwMode="auto">
              <a:xfrm>
                <a:off x="1056" y="2496"/>
                <a:ext cx="336" cy="313"/>
                <a:chOff x="1056" y="1655"/>
                <a:chExt cx="336" cy="313"/>
              </a:xfrm>
            </p:grpSpPr>
            <p:sp>
              <p:nvSpPr>
                <p:cNvPr id="22724" name="Oval 85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25" name="Group 86"/>
                <p:cNvGrpSpPr>
                  <a:grpSpLocks/>
                </p:cNvGrpSpPr>
                <p:nvPr/>
              </p:nvGrpSpPr>
              <p:grpSpPr bwMode="auto">
                <a:xfrm>
                  <a:off x="1056" y="1655"/>
                  <a:ext cx="336" cy="313"/>
                  <a:chOff x="1056" y="1655"/>
                  <a:chExt cx="336" cy="313"/>
                </a:xfrm>
              </p:grpSpPr>
              <p:sp>
                <p:nvSpPr>
                  <p:cNvPr id="22726" name="Text Box 8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5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27" name="Oval 88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719" name="Group 89"/>
              <p:cNvGrpSpPr>
                <a:grpSpLocks/>
              </p:cNvGrpSpPr>
              <p:nvPr/>
            </p:nvGrpSpPr>
            <p:grpSpPr bwMode="auto">
              <a:xfrm>
                <a:off x="1056" y="2881"/>
                <a:ext cx="336" cy="313"/>
                <a:chOff x="1056" y="1656"/>
                <a:chExt cx="336" cy="313"/>
              </a:xfrm>
            </p:grpSpPr>
            <p:sp>
              <p:nvSpPr>
                <p:cNvPr id="22720" name="Oval 90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21" name="Group 91"/>
                <p:cNvGrpSpPr>
                  <a:grpSpLocks/>
                </p:cNvGrpSpPr>
                <p:nvPr/>
              </p:nvGrpSpPr>
              <p:grpSpPr bwMode="auto">
                <a:xfrm>
                  <a:off x="1056" y="1656"/>
                  <a:ext cx="336" cy="313"/>
                  <a:chOff x="1056" y="1656"/>
                  <a:chExt cx="336" cy="313"/>
                </a:xfrm>
              </p:grpSpPr>
              <p:sp>
                <p:nvSpPr>
                  <p:cNvPr id="22722" name="Text Box 9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6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23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22606" name="Group 94"/>
            <p:cNvGrpSpPr>
              <a:grpSpLocks/>
            </p:cNvGrpSpPr>
            <p:nvPr/>
          </p:nvGrpSpPr>
          <p:grpSpPr bwMode="auto">
            <a:xfrm>
              <a:off x="1555" y="1672"/>
              <a:ext cx="268" cy="1230"/>
              <a:chOff x="1057" y="1655"/>
              <a:chExt cx="335" cy="1539"/>
            </a:xfrm>
          </p:grpSpPr>
          <p:grpSp>
            <p:nvGrpSpPr>
              <p:cNvPr id="22696" name="Group 95"/>
              <p:cNvGrpSpPr>
                <a:grpSpLocks/>
              </p:cNvGrpSpPr>
              <p:nvPr/>
            </p:nvGrpSpPr>
            <p:grpSpPr bwMode="auto">
              <a:xfrm>
                <a:off x="1057" y="1655"/>
                <a:ext cx="335" cy="313"/>
                <a:chOff x="1057" y="1655"/>
                <a:chExt cx="335" cy="313"/>
              </a:xfrm>
            </p:grpSpPr>
            <p:sp>
              <p:nvSpPr>
                <p:cNvPr id="22712" name="Oval 96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13" name="Group 97"/>
                <p:cNvGrpSpPr>
                  <a:grpSpLocks/>
                </p:cNvGrpSpPr>
                <p:nvPr/>
              </p:nvGrpSpPr>
              <p:grpSpPr bwMode="auto">
                <a:xfrm>
                  <a:off x="1057" y="1655"/>
                  <a:ext cx="335" cy="313"/>
                  <a:chOff x="1057" y="1655"/>
                  <a:chExt cx="335" cy="313"/>
                </a:xfrm>
              </p:grpSpPr>
              <p:sp>
                <p:nvSpPr>
                  <p:cNvPr id="22714" name="Text Box 9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7" y="1655"/>
                    <a:ext cx="335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15" name="Oval 99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697" name="Group 100"/>
              <p:cNvGrpSpPr>
                <a:grpSpLocks/>
              </p:cNvGrpSpPr>
              <p:nvPr/>
            </p:nvGrpSpPr>
            <p:grpSpPr bwMode="auto">
              <a:xfrm>
                <a:off x="1057" y="2064"/>
                <a:ext cx="335" cy="313"/>
                <a:chOff x="1057" y="1655"/>
                <a:chExt cx="335" cy="313"/>
              </a:xfrm>
            </p:grpSpPr>
            <p:sp>
              <p:nvSpPr>
                <p:cNvPr id="22708" name="Oval 101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09" name="Group 102"/>
                <p:cNvGrpSpPr>
                  <a:grpSpLocks/>
                </p:cNvGrpSpPr>
                <p:nvPr/>
              </p:nvGrpSpPr>
              <p:grpSpPr bwMode="auto">
                <a:xfrm>
                  <a:off x="1057" y="1655"/>
                  <a:ext cx="335" cy="313"/>
                  <a:chOff x="1057" y="1655"/>
                  <a:chExt cx="335" cy="313"/>
                </a:xfrm>
              </p:grpSpPr>
              <p:sp>
                <p:nvSpPr>
                  <p:cNvPr id="22710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7" y="1655"/>
                    <a:ext cx="335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11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698" name="Group 105"/>
              <p:cNvGrpSpPr>
                <a:grpSpLocks/>
              </p:cNvGrpSpPr>
              <p:nvPr/>
            </p:nvGrpSpPr>
            <p:grpSpPr bwMode="auto">
              <a:xfrm>
                <a:off x="1057" y="2496"/>
                <a:ext cx="335" cy="313"/>
                <a:chOff x="1057" y="1655"/>
                <a:chExt cx="335" cy="313"/>
              </a:xfrm>
            </p:grpSpPr>
            <p:sp>
              <p:nvSpPr>
                <p:cNvPr id="22704" name="Oval 106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05" name="Group 107"/>
                <p:cNvGrpSpPr>
                  <a:grpSpLocks/>
                </p:cNvGrpSpPr>
                <p:nvPr/>
              </p:nvGrpSpPr>
              <p:grpSpPr bwMode="auto">
                <a:xfrm>
                  <a:off x="1057" y="1655"/>
                  <a:ext cx="335" cy="313"/>
                  <a:chOff x="1057" y="1655"/>
                  <a:chExt cx="335" cy="313"/>
                </a:xfrm>
              </p:grpSpPr>
              <p:sp>
                <p:nvSpPr>
                  <p:cNvPr id="22706" name="Text Box 10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7" y="1655"/>
                    <a:ext cx="335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07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699" name="Group 110"/>
              <p:cNvGrpSpPr>
                <a:grpSpLocks/>
              </p:cNvGrpSpPr>
              <p:nvPr/>
            </p:nvGrpSpPr>
            <p:grpSpPr bwMode="auto">
              <a:xfrm>
                <a:off x="1057" y="2881"/>
                <a:ext cx="335" cy="313"/>
                <a:chOff x="1057" y="1656"/>
                <a:chExt cx="335" cy="313"/>
              </a:xfrm>
            </p:grpSpPr>
            <p:sp>
              <p:nvSpPr>
                <p:cNvPr id="22700" name="Oval 111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701" name="Group 112"/>
                <p:cNvGrpSpPr>
                  <a:grpSpLocks/>
                </p:cNvGrpSpPr>
                <p:nvPr/>
              </p:nvGrpSpPr>
              <p:grpSpPr bwMode="auto">
                <a:xfrm>
                  <a:off x="1057" y="1656"/>
                  <a:ext cx="335" cy="313"/>
                  <a:chOff x="1057" y="1656"/>
                  <a:chExt cx="335" cy="313"/>
                </a:xfrm>
              </p:grpSpPr>
              <p:sp>
                <p:nvSpPr>
                  <p:cNvPr id="22702" name="Text Box 1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7" y="1656"/>
                    <a:ext cx="335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703" name="Oval 114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22607" name="Group 115"/>
            <p:cNvGrpSpPr>
              <a:grpSpLocks/>
            </p:cNvGrpSpPr>
            <p:nvPr/>
          </p:nvGrpSpPr>
          <p:grpSpPr bwMode="auto">
            <a:xfrm>
              <a:off x="1324" y="1672"/>
              <a:ext cx="269" cy="1230"/>
              <a:chOff x="1056" y="1655"/>
              <a:chExt cx="336" cy="1539"/>
            </a:xfrm>
          </p:grpSpPr>
          <p:grpSp>
            <p:nvGrpSpPr>
              <p:cNvPr id="22676" name="Group 116"/>
              <p:cNvGrpSpPr>
                <a:grpSpLocks/>
              </p:cNvGrpSpPr>
              <p:nvPr/>
            </p:nvGrpSpPr>
            <p:grpSpPr bwMode="auto">
              <a:xfrm>
                <a:off x="1056" y="1655"/>
                <a:ext cx="336" cy="313"/>
                <a:chOff x="1056" y="1655"/>
                <a:chExt cx="336" cy="313"/>
              </a:xfrm>
            </p:grpSpPr>
            <p:sp>
              <p:nvSpPr>
                <p:cNvPr id="22692" name="Oval 117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693" name="Group 118"/>
                <p:cNvGrpSpPr>
                  <a:grpSpLocks/>
                </p:cNvGrpSpPr>
                <p:nvPr/>
              </p:nvGrpSpPr>
              <p:grpSpPr bwMode="auto">
                <a:xfrm>
                  <a:off x="1056" y="1655"/>
                  <a:ext cx="336" cy="313"/>
                  <a:chOff x="1056" y="1655"/>
                  <a:chExt cx="336" cy="313"/>
                </a:xfrm>
              </p:grpSpPr>
              <p:sp>
                <p:nvSpPr>
                  <p:cNvPr id="22694" name="Text Box 1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5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695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677" name="Group 121"/>
              <p:cNvGrpSpPr>
                <a:grpSpLocks/>
              </p:cNvGrpSpPr>
              <p:nvPr/>
            </p:nvGrpSpPr>
            <p:grpSpPr bwMode="auto">
              <a:xfrm>
                <a:off x="1056" y="2064"/>
                <a:ext cx="336" cy="313"/>
                <a:chOff x="1056" y="1655"/>
                <a:chExt cx="336" cy="313"/>
              </a:xfrm>
            </p:grpSpPr>
            <p:sp>
              <p:nvSpPr>
                <p:cNvPr id="22688" name="Oval 122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689" name="Group 123"/>
                <p:cNvGrpSpPr>
                  <a:grpSpLocks/>
                </p:cNvGrpSpPr>
                <p:nvPr/>
              </p:nvGrpSpPr>
              <p:grpSpPr bwMode="auto">
                <a:xfrm>
                  <a:off x="1056" y="1655"/>
                  <a:ext cx="336" cy="313"/>
                  <a:chOff x="1056" y="1655"/>
                  <a:chExt cx="336" cy="313"/>
                </a:xfrm>
              </p:grpSpPr>
              <p:sp>
                <p:nvSpPr>
                  <p:cNvPr id="22690" name="Text Box 1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5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691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678" name="Group 126"/>
              <p:cNvGrpSpPr>
                <a:grpSpLocks/>
              </p:cNvGrpSpPr>
              <p:nvPr/>
            </p:nvGrpSpPr>
            <p:grpSpPr bwMode="auto">
              <a:xfrm>
                <a:off x="1056" y="2496"/>
                <a:ext cx="336" cy="313"/>
                <a:chOff x="1056" y="1655"/>
                <a:chExt cx="336" cy="313"/>
              </a:xfrm>
            </p:grpSpPr>
            <p:sp>
              <p:nvSpPr>
                <p:cNvPr id="22684" name="Oval 127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685" name="Group 128"/>
                <p:cNvGrpSpPr>
                  <a:grpSpLocks/>
                </p:cNvGrpSpPr>
                <p:nvPr/>
              </p:nvGrpSpPr>
              <p:grpSpPr bwMode="auto">
                <a:xfrm>
                  <a:off x="1056" y="1655"/>
                  <a:ext cx="336" cy="313"/>
                  <a:chOff x="1056" y="1655"/>
                  <a:chExt cx="336" cy="313"/>
                </a:xfrm>
              </p:grpSpPr>
              <p:sp>
                <p:nvSpPr>
                  <p:cNvPr id="22686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5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687" name="Oval 130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679" name="Group 131"/>
              <p:cNvGrpSpPr>
                <a:grpSpLocks/>
              </p:cNvGrpSpPr>
              <p:nvPr/>
            </p:nvGrpSpPr>
            <p:grpSpPr bwMode="auto">
              <a:xfrm>
                <a:off x="1056" y="2881"/>
                <a:ext cx="336" cy="313"/>
                <a:chOff x="1056" y="1656"/>
                <a:chExt cx="336" cy="313"/>
              </a:xfrm>
            </p:grpSpPr>
            <p:sp>
              <p:nvSpPr>
                <p:cNvPr id="22680" name="Oval 132"/>
                <p:cNvSpPr>
                  <a:spLocks noChangeArrowheads="1"/>
                </p:cNvSpPr>
                <p:nvPr/>
              </p:nvSpPr>
              <p:spPr bwMode="auto">
                <a:xfrm>
                  <a:off x="1104" y="1703"/>
                  <a:ext cx="192" cy="1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681" name="Group 133"/>
                <p:cNvGrpSpPr>
                  <a:grpSpLocks/>
                </p:cNvGrpSpPr>
                <p:nvPr/>
              </p:nvGrpSpPr>
              <p:grpSpPr bwMode="auto">
                <a:xfrm>
                  <a:off x="1056" y="1656"/>
                  <a:ext cx="336" cy="313"/>
                  <a:chOff x="1056" y="1656"/>
                  <a:chExt cx="336" cy="313"/>
                </a:xfrm>
              </p:grpSpPr>
              <p:sp>
                <p:nvSpPr>
                  <p:cNvPr id="22682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6" y="1656"/>
                    <a:ext cx="336" cy="3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000">
                        <a:cs typeface="Times New Roman" panose="02020603050405020304" pitchFamily="18" charset="0"/>
                      </a:rPr>
                      <a:t>－</a:t>
                    </a:r>
                  </a:p>
                </p:txBody>
              </p:sp>
              <p:sp>
                <p:nvSpPr>
                  <p:cNvPr id="22683" name="Oval 135"/>
                  <p:cNvSpPr>
                    <a:spLocks noChangeArrowheads="1"/>
                  </p:cNvSpPr>
                  <p:nvPr/>
                </p:nvSpPr>
                <p:spPr bwMode="auto">
                  <a:xfrm>
                    <a:off x="1188" y="1917"/>
                    <a:ext cx="47" cy="4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22608" name="Group 136"/>
            <p:cNvGrpSpPr>
              <a:grpSpLocks/>
            </p:cNvGrpSpPr>
            <p:nvPr/>
          </p:nvGrpSpPr>
          <p:grpSpPr bwMode="auto">
            <a:xfrm>
              <a:off x="2859" y="1672"/>
              <a:ext cx="201" cy="1219"/>
              <a:chOff x="2975" y="1669"/>
              <a:chExt cx="252" cy="1525"/>
            </a:xfrm>
          </p:grpSpPr>
          <p:grpSp>
            <p:nvGrpSpPr>
              <p:cNvPr id="22660" name="Group 137"/>
              <p:cNvGrpSpPr>
                <a:grpSpLocks/>
              </p:cNvGrpSpPr>
              <p:nvPr/>
            </p:nvGrpSpPr>
            <p:grpSpPr bwMode="auto">
              <a:xfrm>
                <a:off x="2987" y="1669"/>
                <a:ext cx="240" cy="313"/>
                <a:chOff x="2987" y="1669"/>
                <a:chExt cx="240" cy="313"/>
              </a:xfrm>
            </p:grpSpPr>
            <p:sp>
              <p:nvSpPr>
                <p:cNvPr id="22673" name="Oval 138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74" name="Text Box 139"/>
                <p:cNvSpPr txBox="1">
                  <a:spLocks noChangeArrowheads="1"/>
                </p:cNvSpPr>
                <p:nvPr/>
              </p:nvSpPr>
              <p:spPr bwMode="auto">
                <a:xfrm>
                  <a:off x="2987" y="1669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75" name="Oval 140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61" name="Group 141"/>
              <p:cNvGrpSpPr>
                <a:grpSpLocks/>
              </p:cNvGrpSpPr>
              <p:nvPr/>
            </p:nvGrpSpPr>
            <p:grpSpPr bwMode="auto">
              <a:xfrm>
                <a:off x="2975" y="2065"/>
                <a:ext cx="240" cy="313"/>
                <a:chOff x="2986" y="1670"/>
                <a:chExt cx="240" cy="313"/>
              </a:xfrm>
            </p:grpSpPr>
            <p:sp>
              <p:nvSpPr>
                <p:cNvPr id="22670" name="Oval 142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71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2986" y="1670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72" name="Oval 144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62" name="Group 145"/>
              <p:cNvGrpSpPr>
                <a:grpSpLocks/>
              </p:cNvGrpSpPr>
              <p:nvPr/>
            </p:nvGrpSpPr>
            <p:grpSpPr bwMode="auto">
              <a:xfrm>
                <a:off x="2975" y="2497"/>
                <a:ext cx="239" cy="313"/>
                <a:chOff x="2986" y="1670"/>
                <a:chExt cx="239" cy="313"/>
              </a:xfrm>
            </p:grpSpPr>
            <p:sp>
              <p:nvSpPr>
                <p:cNvPr id="22667" name="Oval 146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68" name="Text Box 147"/>
                <p:cNvSpPr txBox="1">
                  <a:spLocks noChangeArrowheads="1"/>
                </p:cNvSpPr>
                <p:nvPr/>
              </p:nvSpPr>
              <p:spPr bwMode="auto">
                <a:xfrm>
                  <a:off x="2986" y="1670"/>
                  <a:ext cx="239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69" name="Oval 148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63" name="Group 149"/>
              <p:cNvGrpSpPr>
                <a:grpSpLocks/>
              </p:cNvGrpSpPr>
              <p:nvPr/>
            </p:nvGrpSpPr>
            <p:grpSpPr bwMode="auto">
              <a:xfrm>
                <a:off x="2975" y="2881"/>
                <a:ext cx="240" cy="313"/>
                <a:chOff x="2986" y="1670"/>
                <a:chExt cx="240" cy="313"/>
              </a:xfrm>
            </p:grpSpPr>
            <p:sp>
              <p:nvSpPr>
                <p:cNvPr id="22664" name="Oval 150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65" name="Text Box 151"/>
                <p:cNvSpPr txBox="1">
                  <a:spLocks noChangeArrowheads="1"/>
                </p:cNvSpPr>
                <p:nvPr/>
              </p:nvSpPr>
              <p:spPr bwMode="auto">
                <a:xfrm>
                  <a:off x="2986" y="1670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66" name="Oval 152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2609" name="Group 153"/>
            <p:cNvGrpSpPr>
              <a:grpSpLocks/>
            </p:cNvGrpSpPr>
            <p:nvPr/>
          </p:nvGrpSpPr>
          <p:grpSpPr bwMode="auto">
            <a:xfrm>
              <a:off x="3090" y="1672"/>
              <a:ext cx="200" cy="1219"/>
              <a:chOff x="2976" y="1669"/>
              <a:chExt cx="250" cy="1525"/>
            </a:xfrm>
          </p:grpSpPr>
          <p:grpSp>
            <p:nvGrpSpPr>
              <p:cNvPr id="22644" name="Group 154"/>
              <p:cNvGrpSpPr>
                <a:grpSpLocks/>
              </p:cNvGrpSpPr>
              <p:nvPr/>
            </p:nvGrpSpPr>
            <p:grpSpPr bwMode="auto">
              <a:xfrm>
                <a:off x="2988" y="1669"/>
                <a:ext cx="238" cy="313"/>
                <a:chOff x="2988" y="1669"/>
                <a:chExt cx="238" cy="313"/>
              </a:xfrm>
            </p:grpSpPr>
            <p:sp>
              <p:nvSpPr>
                <p:cNvPr id="22657" name="Oval 155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58" name="Text Box 156"/>
                <p:cNvSpPr txBox="1">
                  <a:spLocks noChangeArrowheads="1"/>
                </p:cNvSpPr>
                <p:nvPr/>
              </p:nvSpPr>
              <p:spPr bwMode="auto">
                <a:xfrm>
                  <a:off x="2988" y="1669"/>
                  <a:ext cx="238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59" name="Oval 157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45" name="Group 158"/>
              <p:cNvGrpSpPr>
                <a:grpSpLocks/>
              </p:cNvGrpSpPr>
              <p:nvPr/>
            </p:nvGrpSpPr>
            <p:grpSpPr bwMode="auto">
              <a:xfrm>
                <a:off x="2976" y="2065"/>
                <a:ext cx="239" cy="313"/>
                <a:chOff x="2987" y="1670"/>
                <a:chExt cx="239" cy="313"/>
              </a:xfrm>
            </p:grpSpPr>
            <p:sp>
              <p:nvSpPr>
                <p:cNvPr id="22654" name="Oval 159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55" name="Text Box 160"/>
                <p:cNvSpPr txBox="1">
                  <a:spLocks noChangeArrowheads="1"/>
                </p:cNvSpPr>
                <p:nvPr/>
              </p:nvSpPr>
              <p:spPr bwMode="auto">
                <a:xfrm>
                  <a:off x="2987" y="1670"/>
                  <a:ext cx="239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56" name="Oval 161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46" name="Group 162"/>
              <p:cNvGrpSpPr>
                <a:grpSpLocks/>
              </p:cNvGrpSpPr>
              <p:nvPr/>
            </p:nvGrpSpPr>
            <p:grpSpPr bwMode="auto">
              <a:xfrm>
                <a:off x="2976" y="2497"/>
                <a:ext cx="239" cy="313"/>
                <a:chOff x="2987" y="1670"/>
                <a:chExt cx="239" cy="313"/>
              </a:xfrm>
            </p:grpSpPr>
            <p:sp>
              <p:nvSpPr>
                <p:cNvPr id="22651" name="Oval 163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52" name="Text Box 164"/>
                <p:cNvSpPr txBox="1">
                  <a:spLocks noChangeArrowheads="1"/>
                </p:cNvSpPr>
                <p:nvPr/>
              </p:nvSpPr>
              <p:spPr bwMode="auto">
                <a:xfrm>
                  <a:off x="2987" y="1670"/>
                  <a:ext cx="239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53" name="Oval 165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47" name="Group 166"/>
              <p:cNvGrpSpPr>
                <a:grpSpLocks/>
              </p:cNvGrpSpPr>
              <p:nvPr/>
            </p:nvGrpSpPr>
            <p:grpSpPr bwMode="auto">
              <a:xfrm>
                <a:off x="2976" y="2881"/>
                <a:ext cx="239" cy="313"/>
                <a:chOff x="2987" y="1670"/>
                <a:chExt cx="239" cy="313"/>
              </a:xfrm>
            </p:grpSpPr>
            <p:sp>
              <p:nvSpPr>
                <p:cNvPr id="22648" name="Oval 167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49" name="Text Box 168"/>
                <p:cNvSpPr txBox="1">
                  <a:spLocks noChangeArrowheads="1"/>
                </p:cNvSpPr>
                <p:nvPr/>
              </p:nvSpPr>
              <p:spPr bwMode="auto">
                <a:xfrm>
                  <a:off x="2987" y="1670"/>
                  <a:ext cx="239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50" name="Oval 169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2610" name="Group 170"/>
            <p:cNvGrpSpPr>
              <a:grpSpLocks/>
            </p:cNvGrpSpPr>
            <p:nvPr/>
          </p:nvGrpSpPr>
          <p:grpSpPr bwMode="auto">
            <a:xfrm>
              <a:off x="3320" y="1672"/>
              <a:ext cx="201" cy="1219"/>
              <a:chOff x="2976" y="1669"/>
              <a:chExt cx="251" cy="1525"/>
            </a:xfrm>
          </p:grpSpPr>
          <p:grpSp>
            <p:nvGrpSpPr>
              <p:cNvPr id="22628" name="Group 171"/>
              <p:cNvGrpSpPr>
                <a:grpSpLocks/>
              </p:cNvGrpSpPr>
              <p:nvPr/>
            </p:nvGrpSpPr>
            <p:grpSpPr bwMode="auto">
              <a:xfrm>
                <a:off x="2987" y="1669"/>
                <a:ext cx="240" cy="313"/>
                <a:chOff x="2987" y="1669"/>
                <a:chExt cx="240" cy="313"/>
              </a:xfrm>
            </p:grpSpPr>
            <p:sp>
              <p:nvSpPr>
                <p:cNvPr id="22641" name="Oval 172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42" name="Text Box 173"/>
                <p:cNvSpPr txBox="1">
                  <a:spLocks noChangeArrowheads="1"/>
                </p:cNvSpPr>
                <p:nvPr/>
              </p:nvSpPr>
              <p:spPr bwMode="auto">
                <a:xfrm>
                  <a:off x="2987" y="1669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43" name="Oval 174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29" name="Group 175"/>
              <p:cNvGrpSpPr>
                <a:grpSpLocks/>
              </p:cNvGrpSpPr>
              <p:nvPr/>
            </p:nvGrpSpPr>
            <p:grpSpPr bwMode="auto">
              <a:xfrm>
                <a:off x="2976" y="2065"/>
                <a:ext cx="240" cy="313"/>
                <a:chOff x="2987" y="1670"/>
                <a:chExt cx="240" cy="313"/>
              </a:xfrm>
            </p:grpSpPr>
            <p:sp>
              <p:nvSpPr>
                <p:cNvPr id="22638" name="Oval 176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39" name="Text Box 177"/>
                <p:cNvSpPr txBox="1">
                  <a:spLocks noChangeArrowheads="1"/>
                </p:cNvSpPr>
                <p:nvPr/>
              </p:nvSpPr>
              <p:spPr bwMode="auto">
                <a:xfrm>
                  <a:off x="2987" y="1670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40" name="Oval 178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30" name="Group 179"/>
              <p:cNvGrpSpPr>
                <a:grpSpLocks/>
              </p:cNvGrpSpPr>
              <p:nvPr/>
            </p:nvGrpSpPr>
            <p:grpSpPr bwMode="auto">
              <a:xfrm>
                <a:off x="2976" y="2497"/>
                <a:ext cx="240" cy="313"/>
                <a:chOff x="2987" y="1670"/>
                <a:chExt cx="240" cy="313"/>
              </a:xfrm>
            </p:grpSpPr>
            <p:sp>
              <p:nvSpPr>
                <p:cNvPr id="22635" name="Oval 180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36" name="Text Box 181"/>
                <p:cNvSpPr txBox="1">
                  <a:spLocks noChangeArrowheads="1"/>
                </p:cNvSpPr>
                <p:nvPr/>
              </p:nvSpPr>
              <p:spPr bwMode="auto">
                <a:xfrm>
                  <a:off x="2987" y="1670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37" name="Oval 182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31" name="Group 183"/>
              <p:cNvGrpSpPr>
                <a:grpSpLocks/>
              </p:cNvGrpSpPr>
              <p:nvPr/>
            </p:nvGrpSpPr>
            <p:grpSpPr bwMode="auto">
              <a:xfrm>
                <a:off x="2976" y="2881"/>
                <a:ext cx="240" cy="313"/>
                <a:chOff x="2987" y="1670"/>
                <a:chExt cx="240" cy="313"/>
              </a:xfrm>
            </p:grpSpPr>
            <p:sp>
              <p:nvSpPr>
                <p:cNvPr id="22632" name="Oval 184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33" name="Text Box 185"/>
                <p:cNvSpPr txBox="1">
                  <a:spLocks noChangeArrowheads="1"/>
                </p:cNvSpPr>
                <p:nvPr/>
              </p:nvSpPr>
              <p:spPr bwMode="auto">
                <a:xfrm>
                  <a:off x="2987" y="1670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34" name="Oval 186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2611" name="Group 187"/>
            <p:cNvGrpSpPr>
              <a:grpSpLocks/>
            </p:cNvGrpSpPr>
            <p:nvPr/>
          </p:nvGrpSpPr>
          <p:grpSpPr bwMode="auto">
            <a:xfrm>
              <a:off x="3550" y="1672"/>
              <a:ext cx="201" cy="1219"/>
              <a:chOff x="2976" y="1669"/>
              <a:chExt cx="251" cy="1525"/>
            </a:xfrm>
          </p:grpSpPr>
          <p:grpSp>
            <p:nvGrpSpPr>
              <p:cNvPr id="22612" name="Group 188"/>
              <p:cNvGrpSpPr>
                <a:grpSpLocks/>
              </p:cNvGrpSpPr>
              <p:nvPr/>
            </p:nvGrpSpPr>
            <p:grpSpPr bwMode="auto">
              <a:xfrm>
                <a:off x="2987" y="1669"/>
                <a:ext cx="240" cy="313"/>
                <a:chOff x="2987" y="1669"/>
                <a:chExt cx="240" cy="313"/>
              </a:xfrm>
            </p:grpSpPr>
            <p:sp>
              <p:nvSpPr>
                <p:cNvPr id="22625" name="Oval 189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26" name="Text Box 190"/>
                <p:cNvSpPr txBox="1">
                  <a:spLocks noChangeArrowheads="1"/>
                </p:cNvSpPr>
                <p:nvPr/>
              </p:nvSpPr>
              <p:spPr bwMode="auto">
                <a:xfrm>
                  <a:off x="2987" y="1669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27" name="Oval 191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13" name="Group 192"/>
              <p:cNvGrpSpPr>
                <a:grpSpLocks/>
              </p:cNvGrpSpPr>
              <p:nvPr/>
            </p:nvGrpSpPr>
            <p:grpSpPr bwMode="auto">
              <a:xfrm>
                <a:off x="2976" y="2065"/>
                <a:ext cx="240" cy="313"/>
                <a:chOff x="2987" y="1670"/>
                <a:chExt cx="240" cy="313"/>
              </a:xfrm>
            </p:grpSpPr>
            <p:sp>
              <p:nvSpPr>
                <p:cNvPr id="22622" name="Oval 193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23" name="Text Box 194"/>
                <p:cNvSpPr txBox="1">
                  <a:spLocks noChangeArrowheads="1"/>
                </p:cNvSpPr>
                <p:nvPr/>
              </p:nvSpPr>
              <p:spPr bwMode="auto">
                <a:xfrm>
                  <a:off x="2987" y="1670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24" name="Oval 195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14" name="Group 196"/>
              <p:cNvGrpSpPr>
                <a:grpSpLocks/>
              </p:cNvGrpSpPr>
              <p:nvPr/>
            </p:nvGrpSpPr>
            <p:grpSpPr bwMode="auto">
              <a:xfrm>
                <a:off x="2976" y="2497"/>
                <a:ext cx="240" cy="313"/>
                <a:chOff x="2987" y="1670"/>
                <a:chExt cx="240" cy="313"/>
              </a:xfrm>
            </p:grpSpPr>
            <p:sp>
              <p:nvSpPr>
                <p:cNvPr id="22619" name="Oval 197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20" name="Text Box 198"/>
                <p:cNvSpPr txBox="1">
                  <a:spLocks noChangeArrowheads="1"/>
                </p:cNvSpPr>
                <p:nvPr/>
              </p:nvSpPr>
              <p:spPr bwMode="auto">
                <a:xfrm>
                  <a:off x="2987" y="1670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21" name="Oval 199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615" name="Group 200"/>
              <p:cNvGrpSpPr>
                <a:grpSpLocks/>
              </p:cNvGrpSpPr>
              <p:nvPr/>
            </p:nvGrpSpPr>
            <p:grpSpPr bwMode="auto">
              <a:xfrm>
                <a:off x="2976" y="2881"/>
                <a:ext cx="240" cy="313"/>
                <a:chOff x="2987" y="1670"/>
                <a:chExt cx="240" cy="313"/>
              </a:xfrm>
            </p:grpSpPr>
            <p:sp>
              <p:nvSpPr>
                <p:cNvPr id="22616" name="Oval 201"/>
                <p:cNvSpPr>
                  <a:spLocks noChangeArrowheads="1"/>
                </p:cNvSpPr>
                <p:nvPr/>
              </p:nvSpPr>
              <p:spPr bwMode="auto">
                <a:xfrm>
                  <a:off x="2999" y="1717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17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2987" y="1670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618" name="Oval 203"/>
                <p:cNvSpPr>
                  <a:spLocks noChangeArrowheads="1"/>
                </p:cNvSpPr>
                <p:nvPr/>
              </p:nvSpPr>
              <p:spPr bwMode="auto">
                <a:xfrm>
                  <a:off x="3083" y="1933"/>
                  <a:ext cx="47" cy="47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3631" name="Group 204"/>
          <p:cNvGrpSpPr>
            <a:grpSpLocks/>
          </p:cNvGrpSpPr>
          <p:nvPr/>
        </p:nvGrpSpPr>
        <p:grpSpPr bwMode="auto">
          <a:xfrm>
            <a:off x="3868738" y="3318303"/>
            <a:ext cx="549275" cy="1704975"/>
            <a:chOff x="2437" y="1864"/>
            <a:chExt cx="346" cy="1074"/>
          </a:xfrm>
        </p:grpSpPr>
        <p:sp>
          <p:nvSpPr>
            <p:cNvPr id="22601" name="Rectangle 205"/>
            <p:cNvSpPr>
              <a:spLocks noChangeArrowheads="1"/>
            </p:cNvSpPr>
            <p:nvPr/>
          </p:nvSpPr>
          <p:spPr bwMode="auto">
            <a:xfrm>
              <a:off x="2668" y="1864"/>
              <a:ext cx="115" cy="1074"/>
            </a:xfrm>
            <a:prstGeom prst="rect">
              <a:avLst/>
            </a:prstGeom>
            <a:solidFill>
              <a:srgbClr val="F6F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602" name="Rectangle 206"/>
            <p:cNvSpPr>
              <a:spLocks noChangeArrowheads="1"/>
            </p:cNvSpPr>
            <p:nvPr/>
          </p:nvSpPr>
          <p:spPr bwMode="auto">
            <a:xfrm>
              <a:off x="2437" y="1864"/>
              <a:ext cx="115" cy="1074"/>
            </a:xfrm>
            <a:prstGeom prst="rect">
              <a:avLst/>
            </a:prstGeom>
            <a:solidFill>
              <a:srgbClr val="F6F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53" name="Group 207"/>
          <p:cNvGrpSpPr>
            <a:grpSpLocks/>
          </p:cNvGrpSpPr>
          <p:nvPr/>
        </p:nvGrpSpPr>
        <p:grpSpPr bwMode="auto">
          <a:xfrm>
            <a:off x="3808413" y="2999216"/>
            <a:ext cx="684212" cy="1949450"/>
            <a:chOff x="2399" y="1663"/>
            <a:chExt cx="431" cy="1228"/>
          </a:xfrm>
        </p:grpSpPr>
        <p:grpSp>
          <p:nvGrpSpPr>
            <p:cNvPr id="22582" name="Group 208"/>
            <p:cNvGrpSpPr>
              <a:grpSpLocks/>
            </p:cNvGrpSpPr>
            <p:nvPr/>
          </p:nvGrpSpPr>
          <p:grpSpPr bwMode="auto">
            <a:xfrm>
              <a:off x="2629" y="1672"/>
              <a:ext cx="201" cy="1219"/>
              <a:chOff x="3264" y="1680"/>
              <a:chExt cx="251" cy="1525"/>
            </a:xfrm>
          </p:grpSpPr>
          <p:sp>
            <p:nvSpPr>
              <p:cNvPr id="22592" name="Text Box 209"/>
              <p:cNvSpPr txBox="1">
                <a:spLocks noChangeArrowheads="1"/>
              </p:cNvSpPr>
              <p:nvPr/>
            </p:nvSpPr>
            <p:spPr bwMode="auto">
              <a:xfrm>
                <a:off x="3264" y="2508"/>
                <a:ext cx="240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grpSp>
            <p:nvGrpSpPr>
              <p:cNvPr id="22593" name="Group 210"/>
              <p:cNvGrpSpPr>
                <a:grpSpLocks/>
              </p:cNvGrpSpPr>
              <p:nvPr/>
            </p:nvGrpSpPr>
            <p:grpSpPr bwMode="auto">
              <a:xfrm>
                <a:off x="3264" y="1680"/>
                <a:ext cx="251" cy="1525"/>
                <a:chOff x="3264" y="1680"/>
                <a:chExt cx="251" cy="1525"/>
              </a:xfrm>
            </p:grpSpPr>
            <p:sp>
              <p:nvSpPr>
                <p:cNvPr id="22594" name="Oval 211"/>
                <p:cNvSpPr>
                  <a:spLocks noChangeArrowheads="1"/>
                </p:cNvSpPr>
                <p:nvPr/>
              </p:nvSpPr>
              <p:spPr bwMode="auto">
                <a:xfrm>
                  <a:off x="3287" y="1728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595" name="Text Box 212"/>
                <p:cNvSpPr txBox="1">
                  <a:spLocks noChangeArrowheads="1"/>
                </p:cNvSpPr>
                <p:nvPr/>
              </p:nvSpPr>
              <p:spPr bwMode="auto">
                <a:xfrm>
                  <a:off x="3275" y="1680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596" name="Oval 213"/>
                <p:cNvSpPr>
                  <a:spLocks noChangeArrowheads="1"/>
                </p:cNvSpPr>
                <p:nvPr/>
              </p:nvSpPr>
              <p:spPr bwMode="auto">
                <a:xfrm>
                  <a:off x="3276" y="2123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597" name="Text Box 214"/>
                <p:cNvSpPr txBox="1">
                  <a:spLocks noChangeArrowheads="1"/>
                </p:cNvSpPr>
                <p:nvPr/>
              </p:nvSpPr>
              <p:spPr bwMode="auto">
                <a:xfrm>
                  <a:off x="3264" y="2076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2598" name="Oval 215"/>
                <p:cNvSpPr>
                  <a:spLocks noChangeArrowheads="1"/>
                </p:cNvSpPr>
                <p:nvPr/>
              </p:nvSpPr>
              <p:spPr bwMode="auto">
                <a:xfrm>
                  <a:off x="3276" y="2555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599" name="Oval 216"/>
                <p:cNvSpPr>
                  <a:spLocks noChangeArrowheads="1"/>
                </p:cNvSpPr>
                <p:nvPr/>
              </p:nvSpPr>
              <p:spPr bwMode="auto">
                <a:xfrm>
                  <a:off x="3276" y="2939"/>
                  <a:ext cx="192" cy="19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00" name="Text Box 217"/>
                <p:cNvSpPr txBox="1">
                  <a:spLocks noChangeArrowheads="1"/>
                </p:cNvSpPr>
                <p:nvPr/>
              </p:nvSpPr>
              <p:spPr bwMode="auto">
                <a:xfrm>
                  <a:off x="3264" y="2892"/>
                  <a:ext cx="24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</p:grpSp>
        </p:grpSp>
        <p:grpSp>
          <p:nvGrpSpPr>
            <p:cNvPr id="22583" name="Group 218"/>
            <p:cNvGrpSpPr>
              <a:grpSpLocks/>
            </p:cNvGrpSpPr>
            <p:nvPr/>
          </p:nvGrpSpPr>
          <p:grpSpPr bwMode="auto">
            <a:xfrm>
              <a:off x="2399" y="1663"/>
              <a:ext cx="201" cy="1219"/>
              <a:chOff x="2976" y="1669"/>
              <a:chExt cx="251" cy="1525"/>
            </a:xfrm>
          </p:grpSpPr>
          <p:sp>
            <p:nvSpPr>
              <p:cNvPr id="22584" name="Oval 219"/>
              <p:cNvSpPr>
                <a:spLocks noChangeArrowheads="1"/>
              </p:cNvSpPr>
              <p:nvPr/>
            </p:nvSpPr>
            <p:spPr bwMode="auto">
              <a:xfrm>
                <a:off x="2999" y="1717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2585" name="Text Box 220"/>
              <p:cNvSpPr txBox="1">
                <a:spLocks noChangeArrowheads="1"/>
              </p:cNvSpPr>
              <p:nvPr/>
            </p:nvSpPr>
            <p:spPr bwMode="auto">
              <a:xfrm>
                <a:off x="2987" y="1669"/>
                <a:ext cx="240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2586" name="Oval 221"/>
              <p:cNvSpPr>
                <a:spLocks noChangeArrowheads="1"/>
              </p:cNvSpPr>
              <p:nvPr/>
            </p:nvSpPr>
            <p:spPr bwMode="auto">
              <a:xfrm>
                <a:off x="2988" y="2112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2587" name="Text Box 222"/>
              <p:cNvSpPr txBox="1">
                <a:spLocks noChangeArrowheads="1"/>
              </p:cNvSpPr>
              <p:nvPr/>
            </p:nvSpPr>
            <p:spPr bwMode="auto">
              <a:xfrm>
                <a:off x="2976" y="2064"/>
                <a:ext cx="240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2588" name="Oval 223"/>
              <p:cNvSpPr>
                <a:spLocks noChangeArrowheads="1"/>
              </p:cNvSpPr>
              <p:nvPr/>
            </p:nvSpPr>
            <p:spPr bwMode="auto">
              <a:xfrm>
                <a:off x="2988" y="2544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2589" name="Text Box 224"/>
              <p:cNvSpPr txBox="1">
                <a:spLocks noChangeArrowheads="1"/>
              </p:cNvSpPr>
              <p:nvPr/>
            </p:nvSpPr>
            <p:spPr bwMode="auto">
              <a:xfrm>
                <a:off x="2976" y="2496"/>
                <a:ext cx="240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2590" name="Oval 225"/>
              <p:cNvSpPr>
                <a:spLocks noChangeArrowheads="1"/>
              </p:cNvSpPr>
              <p:nvPr/>
            </p:nvSpPr>
            <p:spPr bwMode="auto">
              <a:xfrm>
                <a:off x="2988" y="2928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2591" name="Text Box 226"/>
              <p:cNvSpPr txBox="1">
                <a:spLocks noChangeArrowheads="1"/>
              </p:cNvSpPr>
              <p:nvPr/>
            </p:nvSpPr>
            <p:spPr bwMode="auto">
              <a:xfrm>
                <a:off x="2976" y="2881"/>
                <a:ext cx="240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</p:grpSp>
      </p:grpSp>
      <p:grpSp>
        <p:nvGrpSpPr>
          <p:cNvPr id="22554" name="Group 227"/>
          <p:cNvGrpSpPr>
            <a:grpSpLocks/>
          </p:cNvGrpSpPr>
          <p:nvPr/>
        </p:nvGrpSpPr>
        <p:grpSpPr bwMode="auto">
          <a:xfrm>
            <a:off x="3348038" y="3350053"/>
            <a:ext cx="58737" cy="1612900"/>
            <a:chOff x="2628" y="1942"/>
            <a:chExt cx="47" cy="1272"/>
          </a:xfrm>
        </p:grpSpPr>
        <p:sp>
          <p:nvSpPr>
            <p:cNvPr id="22578" name="Oval 228"/>
            <p:cNvSpPr>
              <a:spLocks noChangeArrowheads="1"/>
            </p:cNvSpPr>
            <p:nvPr/>
          </p:nvSpPr>
          <p:spPr bwMode="auto">
            <a:xfrm>
              <a:off x="2628" y="1942"/>
              <a:ext cx="47" cy="4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79" name="Oval 229"/>
            <p:cNvSpPr>
              <a:spLocks noChangeArrowheads="1"/>
            </p:cNvSpPr>
            <p:nvPr/>
          </p:nvSpPr>
          <p:spPr bwMode="auto">
            <a:xfrm>
              <a:off x="2628" y="2351"/>
              <a:ext cx="47" cy="4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80" name="Oval 230"/>
            <p:cNvSpPr>
              <a:spLocks noChangeArrowheads="1"/>
            </p:cNvSpPr>
            <p:nvPr/>
          </p:nvSpPr>
          <p:spPr bwMode="auto">
            <a:xfrm>
              <a:off x="2628" y="2783"/>
              <a:ext cx="47" cy="4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81" name="Oval 231"/>
            <p:cNvSpPr>
              <a:spLocks noChangeArrowheads="1"/>
            </p:cNvSpPr>
            <p:nvPr/>
          </p:nvSpPr>
          <p:spPr bwMode="auto">
            <a:xfrm>
              <a:off x="2628" y="3167"/>
              <a:ext cx="47" cy="4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37" name="Group 232"/>
          <p:cNvGrpSpPr>
            <a:grpSpLocks/>
          </p:cNvGrpSpPr>
          <p:nvPr/>
        </p:nvGrpSpPr>
        <p:grpSpPr bwMode="auto">
          <a:xfrm>
            <a:off x="2955925" y="3265917"/>
            <a:ext cx="547688" cy="1784349"/>
            <a:chOff x="1862" y="1881"/>
            <a:chExt cx="345" cy="1074"/>
          </a:xfrm>
        </p:grpSpPr>
        <p:sp>
          <p:nvSpPr>
            <p:cNvPr id="22576" name="Rectangle 233"/>
            <p:cNvSpPr>
              <a:spLocks noChangeArrowheads="1"/>
            </p:cNvSpPr>
            <p:nvPr/>
          </p:nvSpPr>
          <p:spPr bwMode="auto">
            <a:xfrm>
              <a:off x="1862" y="1881"/>
              <a:ext cx="115" cy="1074"/>
            </a:xfrm>
            <a:prstGeom prst="rect">
              <a:avLst/>
            </a:prstGeom>
            <a:solidFill>
              <a:srgbClr val="F6F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77" name="Rectangle 234"/>
            <p:cNvSpPr>
              <a:spLocks noChangeArrowheads="1"/>
            </p:cNvSpPr>
            <p:nvPr/>
          </p:nvSpPr>
          <p:spPr bwMode="auto">
            <a:xfrm>
              <a:off x="2092" y="1881"/>
              <a:ext cx="115" cy="1074"/>
            </a:xfrm>
            <a:prstGeom prst="rect">
              <a:avLst/>
            </a:prstGeom>
            <a:solidFill>
              <a:srgbClr val="F6F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56" name="Group 235"/>
          <p:cNvGrpSpPr>
            <a:grpSpLocks/>
          </p:cNvGrpSpPr>
          <p:nvPr/>
        </p:nvGrpSpPr>
        <p:grpSpPr bwMode="auto">
          <a:xfrm>
            <a:off x="2833688" y="3013503"/>
            <a:ext cx="792162" cy="1952625"/>
            <a:chOff x="2208" y="1680"/>
            <a:chExt cx="624" cy="1539"/>
          </a:xfrm>
        </p:grpSpPr>
        <p:sp>
          <p:nvSpPr>
            <p:cNvPr id="22560" name="Oval 236"/>
            <p:cNvSpPr>
              <a:spLocks noChangeArrowheads="1"/>
            </p:cNvSpPr>
            <p:nvPr/>
          </p:nvSpPr>
          <p:spPr bwMode="auto">
            <a:xfrm>
              <a:off x="2256" y="1728"/>
              <a:ext cx="192" cy="1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61" name="Text Box 237"/>
            <p:cNvSpPr txBox="1">
              <a:spLocks noChangeArrowheads="1"/>
            </p:cNvSpPr>
            <p:nvPr/>
          </p:nvSpPr>
          <p:spPr bwMode="auto">
            <a:xfrm>
              <a:off x="2208" y="1680"/>
              <a:ext cx="337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2562" name="Oval 238"/>
            <p:cNvSpPr>
              <a:spLocks noChangeArrowheads="1"/>
            </p:cNvSpPr>
            <p:nvPr/>
          </p:nvSpPr>
          <p:spPr bwMode="auto">
            <a:xfrm>
              <a:off x="2256" y="2137"/>
              <a:ext cx="192" cy="1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63" name="Text Box 239"/>
            <p:cNvSpPr txBox="1">
              <a:spLocks noChangeArrowheads="1"/>
            </p:cNvSpPr>
            <p:nvPr/>
          </p:nvSpPr>
          <p:spPr bwMode="auto">
            <a:xfrm>
              <a:off x="2208" y="2089"/>
              <a:ext cx="337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2564" name="Oval 240"/>
            <p:cNvSpPr>
              <a:spLocks noChangeArrowheads="1"/>
            </p:cNvSpPr>
            <p:nvPr/>
          </p:nvSpPr>
          <p:spPr bwMode="auto">
            <a:xfrm>
              <a:off x="2256" y="2569"/>
              <a:ext cx="192" cy="1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65" name="Text Box 241"/>
            <p:cNvSpPr txBox="1">
              <a:spLocks noChangeArrowheads="1"/>
            </p:cNvSpPr>
            <p:nvPr/>
          </p:nvSpPr>
          <p:spPr bwMode="auto">
            <a:xfrm>
              <a:off x="2208" y="2521"/>
              <a:ext cx="337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2566" name="Oval 242"/>
            <p:cNvSpPr>
              <a:spLocks noChangeArrowheads="1"/>
            </p:cNvSpPr>
            <p:nvPr/>
          </p:nvSpPr>
          <p:spPr bwMode="auto">
            <a:xfrm>
              <a:off x="2256" y="2953"/>
              <a:ext cx="192" cy="1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67" name="Text Box 243"/>
            <p:cNvSpPr txBox="1">
              <a:spLocks noChangeArrowheads="1"/>
            </p:cNvSpPr>
            <p:nvPr/>
          </p:nvSpPr>
          <p:spPr bwMode="auto">
            <a:xfrm>
              <a:off x="2208" y="2906"/>
              <a:ext cx="337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2568" name="Oval 244"/>
            <p:cNvSpPr>
              <a:spLocks noChangeArrowheads="1"/>
            </p:cNvSpPr>
            <p:nvPr/>
          </p:nvSpPr>
          <p:spPr bwMode="auto">
            <a:xfrm>
              <a:off x="2544" y="1728"/>
              <a:ext cx="192" cy="1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69" name="Text Box 245"/>
            <p:cNvSpPr txBox="1">
              <a:spLocks noChangeArrowheads="1"/>
            </p:cNvSpPr>
            <p:nvPr/>
          </p:nvSpPr>
          <p:spPr bwMode="auto">
            <a:xfrm>
              <a:off x="2496" y="1680"/>
              <a:ext cx="336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2570" name="Oval 246"/>
            <p:cNvSpPr>
              <a:spLocks noChangeArrowheads="1"/>
            </p:cNvSpPr>
            <p:nvPr/>
          </p:nvSpPr>
          <p:spPr bwMode="auto">
            <a:xfrm>
              <a:off x="2544" y="2137"/>
              <a:ext cx="192" cy="1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71" name="Text Box 247"/>
            <p:cNvSpPr txBox="1">
              <a:spLocks noChangeArrowheads="1"/>
            </p:cNvSpPr>
            <p:nvPr/>
          </p:nvSpPr>
          <p:spPr bwMode="auto">
            <a:xfrm>
              <a:off x="2496" y="2089"/>
              <a:ext cx="336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2572" name="Oval 248"/>
            <p:cNvSpPr>
              <a:spLocks noChangeArrowheads="1"/>
            </p:cNvSpPr>
            <p:nvPr/>
          </p:nvSpPr>
          <p:spPr bwMode="auto">
            <a:xfrm>
              <a:off x="2544" y="2569"/>
              <a:ext cx="192" cy="1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73" name="Text Box 249"/>
            <p:cNvSpPr txBox="1">
              <a:spLocks noChangeArrowheads="1"/>
            </p:cNvSpPr>
            <p:nvPr/>
          </p:nvSpPr>
          <p:spPr bwMode="auto">
            <a:xfrm>
              <a:off x="2496" y="2521"/>
              <a:ext cx="336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2574" name="Oval 250"/>
            <p:cNvSpPr>
              <a:spLocks noChangeArrowheads="1"/>
            </p:cNvSpPr>
            <p:nvPr/>
          </p:nvSpPr>
          <p:spPr bwMode="auto">
            <a:xfrm>
              <a:off x="2544" y="2953"/>
              <a:ext cx="192" cy="1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2575" name="Text Box 251"/>
            <p:cNvSpPr txBox="1">
              <a:spLocks noChangeArrowheads="1"/>
            </p:cNvSpPr>
            <p:nvPr/>
          </p:nvSpPr>
          <p:spPr bwMode="auto">
            <a:xfrm>
              <a:off x="2496" y="2906"/>
              <a:ext cx="336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</p:grpSp>
      <p:sp>
        <p:nvSpPr>
          <p:cNvPr id="375037" name="AutoShape 253"/>
          <p:cNvSpPr>
            <a:spLocks noChangeArrowheads="1"/>
          </p:cNvSpPr>
          <p:nvPr/>
        </p:nvSpPr>
        <p:spPr bwMode="auto">
          <a:xfrm>
            <a:off x="381000" y="5617003"/>
            <a:ext cx="2514600" cy="609600"/>
          </a:xfrm>
          <a:prstGeom prst="wedgeRoundRectCallout">
            <a:avLst>
              <a:gd name="adj1" fmla="val 73231"/>
              <a:gd name="adj2" fmla="val -161981"/>
              <a:gd name="adj3" fmla="val 16667"/>
            </a:avLst>
          </a:prstGeom>
          <a:solidFill>
            <a:srgbClr val="FFFF66"/>
          </a:solidFill>
          <a:ln w="28575">
            <a:solidFill>
              <a:srgbClr val="3399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6666"/>
                </a:solidFill>
                <a:cs typeface="Times New Roman" panose="02020603050405020304" pitchFamily="18" charset="0"/>
              </a:rPr>
              <a:t>形成空间电荷区</a:t>
            </a:r>
          </a:p>
        </p:txBody>
      </p:sp>
      <p:sp>
        <p:nvSpPr>
          <p:cNvPr id="375038" name="AutoShape 254" descr="30%"/>
          <p:cNvSpPr>
            <a:spLocks noChangeArrowheads="1"/>
          </p:cNvSpPr>
          <p:nvPr/>
        </p:nvSpPr>
        <p:spPr bwMode="auto">
          <a:xfrm>
            <a:off x="3352800" y="5819672"/>
            <a:ext cx="2665413" cy="921814"/>
          </a:xfrm>
          <a:prstGeom prst="wedgeRoundRectCallout">
            <a:avLst>
              <a:gd name="adj1" fmla="val -71681"/>
              <a:gd name="adj2" fmla="val -32579"/>
              <a:gd name="adj3" fmla="val 16667"/>
            </a:avLst>
          </a:prstGeom>
          <a:pattFill prst="pct30">
            <a:fgClr>
              <a:srgbClr val="FF9999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6666"/>
                </a:solidFill>
                <a:cs typeface="Times New Roman" panose="02020603050405020304" pitchFamily="18" charset="0"/>
              </a:rPr>
              <a:t>    </a:t>
            </a:r>
            <a:r>
              <a:rPr lang="zh-CN" altLang="en-US">
                <a:solidFill>
                  <a:srgbClr val="006666"/>
                </a:solidFill>
                <a:cs typeface="Times New Roman" panose="02020603050405020304" pitchFamily="18" charset="0"/>
              </a:rPr>
              <a:t>扩散的结果使空间电荷区变宽。</a:t>
            </a:r>
          </a:p>
        </p:txBody>
      </p:sp>
      <p:sp>
        <p:nvSpPr>
          <p:cNvPr id="374809" name="AutoShape 25" descr="小棋盘"/>
          <p:cNvSpPr>
            <a:spLocks noChangeArrowheads="1"/>
          </p:cNvSpPr>
          <p:nvPr/>
        </p:nvSpPr>
        <p:spPr bwMode="auto">
          <a:xfrm>
            <a:off x="5466277" y="1256307"/>
            <a:ext cx="3200400" cy="1330436"/>
          </a:xfrm>
          <a:prstGeom prst="wedgeRoundRectCallout">
            <a:avLst>
              <a:gd name="adj1" fmla="val -78028"/>
              <a:gd name="adj2" fmla="val 119949"/>
              <a:gd name="adj3" fmla="val 16667"/>
            </a:avLst>
          </a:prstGeom>
          <a:pattFill prst="smCheck">
            <a:fgClr>
              <a:srgbClr val="FFFF00"/>
            </a:fgClr>
            <a:bgClr>
              <a:schemeClr val="bg1"/>
            </a:bgClr>
          </a:pattFill>
          <a:ln w="28575">
            <a:solidFill>
              <a:srgbClr val="339933"/>
            </a:solidFill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内电场越强，漂移运动越强，而漂移使空间电荷区变薄。</a:t>
            </a:r>
          </a:p>
        </p:txBody>
      </p:sp>
    </p:spTree>
    <p:extLst>
      <p:ext uri="{BB962C8B-B14F-4D97-AF65-F5344CB8AC3E}">
        <p14:creationId xmlns:p14="http://schemas.microsoft.com/office/powerpoint/2010/main" val="1578974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4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4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4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2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2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37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7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6" dur="500"/>
                                        <p:tgtEl>
                                          <p:spTgt spid="374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74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74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7" grpId="0" build="p" autoUpdateAnimBg="0"/>
      <p:bldP spid="374794" grpId="0" autoUpdateAnimBg="0"/>
      <p:bldP spid="374804" grpId="0" autoUpdateAnimBg="0"/>
      <p:bldP spid="374805" grpId="0" autoUpdateAnimBg="0"/>
      <p:bldP spid="374806" grpId="0" autoUpdateAnimBg="0"/>
      <p:bldP spid="374807" grpId="0" autoUpdateAnimBg="0"/>
      <p:bldP spid="374808" grpId="0" animBg="1"/>
      <p:bldP spid="374810" grpId="0" autoUpdateAnimBg="0"/>
      <p:bldP spid="374811" grpId="0" autoUpdateAnimBg="0"/>
      <p:bldP spid="375037" grpId="0" animBg="1" autoUpdateAnimBg="0"/>
      <p:bldP spid="375038" grpId="0" animBg="1" autoUpdateAnimBg="0"/>
      <p:bldP spid="374809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 descr="大纸屑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478824"/>
            <a:ext cx="5715000" cy="7620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14.2.2   PN</a:t>
            </a:r>
            <a:r>
              <a:rPr lang="zh-CN" altLang="en-US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结的单向导电性</a:t>
            </a:r>
          </a:p>
        </p:txBody>
      </p:sp>
      <p:sp>
        <p:nvSpPr>
          <p:cNvPr id="375811" name="Rectangle 3" descr="浅色上对角线"/>
          <p:cNvSpPr>
            <a:spLocks noChangeArrowheads="1"/>
          </p:cNvSpPr>
          <p:nvPr/>
        </p:nvSpPr>
        <p:spPr bwMode="auto">
          <a:xfrm>
            <a:off x="259975" y="1152674"/>
            <a:ext cx="62992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 PN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结加正向电压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正向偏置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75812" name="Rectangle 4"/>
          <p:cNvSpPr>
            <a:spLocks noChangeArrowheads="1"/>
          </p:cNvSpPr>
          <p:nvPr/>
        </p:nvSpPr>
        <p:spPr bwMode="auto">
          <a:xfrm>
            <a:off x="5898775" y="1097112"/>
            <a:ext cx="2555875" cy="528637"/>
          </a:xfrm>
          <a:prstGeom prst="rect">
            <a:avLst/>
          </a:prstGeom>
          <a:solidFill>
            <a:srgbClr val="FFFF99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FF3300"/>
                </a:solidFill>
                <a:cs typeface="Times New Roman" panose="02020603050405020304" pitchFamily="18" charset="0"/>
              </a:rPr>
              <a:t> P</a:t>
            </a:r>
            <a:r>
              <a:rPr lang="zh-CN" altLang="en-US" sz="2800">
                <a:solidFill>
                  <a:srgbClr val="FF3300"/>
                </a:solidFill>
                <a:cs typeface="Times New Roman" panose="02020603050405020304" pitchFamily="18" charset="0"/>
              </a:rPr>
              <a:t>接正、</a:t>
            </a:r>
            <a:r>
              <a:rPr lang="en-US" altLang="zh-CN" sz="2800">
                <a:solidFill>
                  <a:srgbClr val="FF3300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sz="2800">
                <a:solidFill>
                  <a:srgbClr val="FF3300"/>
                </a:solidFill>
                <a:cs typeface="Times New Roman" panose="02020603050405020304" pitchFamily="18" charset="0"/>
              </a:rPr>
              <a:t>接负 </a:t>
            </a:r>
          </a:p>
        </p:txBody>
      </p:sp>
      <p:sp>
        <p:nvSpPr>
          <p:cNvPr id="375813" name="Rectangle 5" descr="40%"/>
          <p:cNvSpPr>
            <a:spLocks noChangeArrowheads="1"/>
          </p:cNvSpPr>
          <p:nvPr/>
        </p:nvSpPr>
        <p:spPr bwMode="auto">
          <a:xfrm>
            <a:off x="6736975" y="2448074"/>
            <a:ext cx="2133600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内电场被削弱，多子的扩散加强，形成较大的扩散电流。</a:t>
            </a:r>
          </a:p>
        </p:txBody>
      </p:sp>
      <p:sp>
        <p:nvSpPr>
          <p:cNvPr id="375814" name="Rectangle 6"/>
          <p:cNvSpPr>
            <a:spLocks noChangeArrowheads="1"/>
          </p:cNvSpPr>
          <p:nvPr/>
        </p:nvSpPr>
        <p:spPr bwMode="auto">
          <a:xfrm>
            <a:off x="336175" y="5388124"/>
            <a:ext cx="8763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结加正向电压时</a:t>
            </a:r>
            <a:r>
              <a:rPr lang="zh-CN" altLang="en-US" sz="2800" b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结变窄，正向电流较大，正向电阻较小，</a:t>
            </a:r>
            <a:r>
              <a:rPr lang="en-US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结处于导通状态。</a:t>
            </a:r>
          </a:p>
        </p:txBody>
      </p:sp>
      <p:sp>
        <p:nvSpPr>
          <p:cNvPr id="375816" name="Rectangle 8"/>
          <p:cNvSpPr>
            <a:spLocks noChangeArrowheads="1"/>
          </p:cNvSpPr>
          <p:nvPr/>
        </p:nvSpPr>
        <p:spPr bwMode="auto">
          <a:xfrm>
            <a:off x="2785688" y="1602709"/>
            <a:ext cx="219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PN </a:t>
            </a:r>
            <a:r>
              <a:rPr lang="zh-CN" altLang="en-US" dirty="0">
                <a:solidFill>
                  <a:srgbClr val="7030A0"/>
                </a:solidFill>
                <a:cs typeface="Times New Roman" panose="02020603050405020304" pitchFamily="18" charset="0"/>
              </a:rPr>
              <a:t>结变窄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155575" y="4113362"/>
            <a:ext cx="2133600" cy="457200"/>
            <a:chOff x="2352" y="2784"/>
            <a:chExt cx="1344" cy="288"/>
          </a:xfrm>
        </p:grpSpPr>
        <p:sp>
          <p:nvSpPr>
            <p:cNvPr id="23715" name="Line 10"/>
            <p:cNvSpPr>
              <a:spLocks noChangeShapeType="1"/>
            </p:cNvSpPr>
            <p:nvPr/>
          </p:nvSpPr>
          <p:spPr bwMode="auto">
            <a:xfrm>
              <a:off x="2352" y="2928"/>
              <a:ext cx="4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16" name="Text Box 11"/>
            <p:cNvSpPr txBox="1">
              <a:spLocks noChangeArrowheads="1"/>
            </p:cNvSpPr>
            <p:nvPr/>
          </p:nvSpPr>
          <p:spPr bwMode="auto">
            <a:xfrm>
              <a:off x="2844" y="2784"/>
              <a:ext cx="8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0000FF"/>
                  </a:solidFill>
                  <a:cs typeface="Times New Roman" panose="02020603050405020304" pitchFamily="18" charset="0"/>
                </a:rPr>
                <a:t>外电场</a:t>
              </a:r>
            </a:p>
          </p:txBody>
        </p:sp>
      </p:grpSp>
      <p:sp>
        <p:nvSpPr>
          <p:cNvPr id="375820" name="Line 12"/>
          <p:cNvSpPr>
            <a:spLocks noChangeShapeType="1"/>
          </p:cNvSpPr>
          <p:nvPr/>
        </p:nvSpPr>
        <p:spPr bwMode="auto">
          <a:xfrm flipH="1">
            <a:off x="1409325" y="4838849"/>
            <a:ext cx="11430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5821" name="Text Box 13"/>
          <p:cNvSpPr txBox="1">
            <a:spLocks noChangeArrowheads="1"/>
          </p:cNvSpPr>
          <p:nvPr/>
        </p:nvSpPr>
        <p:spPr bwMode="auto">
          <a:xfrm>
            <a:off x="1753813" y="4295924"/>
            <a:ext cx="469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cs typeface="Times New Roman" panose="02020603050405020304" pitchFamily="18" charset="0"/>
              </a:rPr>
              <a:t>F</a:t>
            </a:r>
            <a:endParaRPr lang="en-US" altLang="zh-CN" sz="2800">
              <a:cs typeface="Times New Roman" panose="02020603050405020304" pitchFamily="18" charset="0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828550" y="2519512"/>
            <a:ext cx="61913" cy="1039812"/>
            <a:chOff x="2400" y="1155"/>
            <a:chExt cx="48" cy="810"/>
          </a:xfrm>
        </p:grpSpPr>
        <p:sp>
          <p:nvSpPr>
            <p:cNvPr id="23712" name="Oval 15"/>
            <p:cNvSpPr>
              <a:spLocks noChangeArrowheads="1"/>
            </p:cNvSpPr>
            <p:nvPr/>
          </p:nvSpPr>
          <p:spPr bwMode="auto">
            <a:xfrm>
              <a:off x="2400" y="1155"/>
              <a:ext cx="47" cy="4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713" name="Oval 16"/>
            <p:cNvSpPr>
              <a:spLocks noChangeArrowheads="1"/>
            </p:cNvSpPr>
            <p:nvPr/>
          </p:nvSpPr>
          <p:spPr bwMode="auto">
            <a:xfrm>
              <a:off x="2401" y="1539"/>
              <a:ext cx="47" cy="4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714" name="Oval 17"/>
            <p:cNvSpPr>
              <a:spLocks noChangeArrowheads="1"/>
            </p:cNvSpPr>
            <p:nvPr/>
          </p:nvSpPr>
          <p:spPr bwMode="auto">
            <a:xfrm>
              <a:off x="2401" y="1920"/>
              <a:ext cx="47" cy="4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4182688" y="2559199"/>
            <a:ext cx="60325" cy="1049338"/>
            <a:chOff x="3408" y="1152"/>
            <a:chExt cx="47" cy="816"/>
          </a:xfrm>
        </p:grpSpPr>
        <p:sp>
          <p:nvSpPr>
            <p:cNvPr id="23709" name="Oval 19"/>
            <p:cNvSpPr>
              <a:spLocks noChangeArrowheads="1"/>
            </p:cNvSpPr>
            <p:nvPr/>
          </p:nvSpPr>
          <p:spPr bwMode="auto">
            <a:xfrm>
              <a:off x="3408" y="1152"/>
              <a:ext cx="47" cy="4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710" name="Oval 20"/>
            <p:cNvSpPr>
              <a:spLocks noChangeArrowheads="1"/>
            </p:cNvSpPr>
            <p:nvPr/>
          </p:nvSpPr>
          <p:spPr bwMode="auto">
            <a:xfrm>
              <a:off x="3408" y="1538"/>
              <a:ext cx="47" cy="4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711" name="Oval 21"/>
            <p:cNvSpPr>
              <a:spLocks noChangeArrowheads="1"/>
            </p:cNvSpPr>
            <p:nvPr/>
          </p:nvSpPr>
          <p:spPr bwMode="auto">
            <a:xfrm>
              <a:off x="3408" y="1922"/>
              <a:ext cx="47" cy="4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23565" name="Group 22"/>
          <p:cNvGrpSpPr>
            <a:grpSpLocks/>
          </p:cNvGrpSpPr>
          <p:nvPr/>
        </p:nvGrpSpPr>
        <p:grpSpPr bwMode="auto">
          <a:xfrm>
            <a:off x="1026738" y="2067074"/>
            <a:ext cx="4948237" cy="2225675"/>
            <a:chOff x="675" y="1200"/>
            <a:chExt cx="3117" cy="1402"/>
          </a:xfrm>
        </p:grpSpPr>
        <p:grpSp>
          <p:nvGrpSpPr>
            <p:cNvPr id="23599" name="Group 23"/>
            <p:cNvGrpSpPr>
              <a:grpSpLocks/>
            </p:cNvGrpSpPr>
            <p:nvPr/>
          </p:nvGrpSpPr>
          <p:grpSpPr bwMode="auto">
            <a:xfrm>
              <a:off x="2016" y="2265"/>
              <a:ext cx="1368" cy="288"/>
              <a:chOff x="2400" y="2256"/>
              <a:chExt cx="1368" cy="288"/>
            </a:xfrm>
          </p:grpSpPr>
          <p:sp>
            <p:nvSpPr>
              <p:cNvPr id="23707" name="Line 24"/>
              <p:cNvSpPr>
                <a:spLocks noChangeShapeType="1"/>
              </p:cNvSpPr>
              <p:nvPr/>
            </p:nvSpPr>
            <p:spPr bwMode="auto">
              <a:xfrm flipH="1">
                <a:off x="2400" y="2448"/>
                <a:ext cx="4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08" name="Text Box 25"/>
              <p:cNvSpPr txBox="1">
                <a:spLocks noChangeArrowheads="1"/>
              </p:cNvSpPr>
              <p:nvPr/>
            </p:nvSpPr>
            <p:spPr bwMode="auto">
              <a:xfrm>
                <a:off x="2892" y="2256"/>
                <a:ext cx="8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内电场</a:t>
                </a:r>
              </a:p>
            </p:txBody>
          </p:sp>
        </p:grpSp>
        <p:sp>
          <p:nvSpPr>
            <p:cNvPr id="23600" name="Text Box 26"/>
            <p:cNvSpPr txBox="1">
              <a:spLocks noChangeArrowheads="1"/>
            </p:cNvSpPr>
            <p:nvPr/>
          </p:nvSpPr>
          <p:spPr bwMode="auto">
            <a:xfrm>
              <a:off x="864" y="2275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23601" name="Text Box 27"/>
            <p:cNvSpPr txBox="1">
              <a:spLocks noChangeArrowheads="1"/>
            </p:cNvSpPr>
            <p:nvPr/>
          </p:nvSpPr>
          <p:spPr bwMode="auto">
            <a:xfrm>
              <a:off x="3360" y="2256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23602" name="Rectangle 28"/>
            <p:cNvSpPr>
              <a:spLocks noChangeArrowheads="1"/>
            </p:cNvSpPr>
            <p:nvPr/>
          </p:nvSpPr>
          <p:spPr bwMode="auto">
            <a:xfrm>
              <a:off x="675" y="1200"/>
              <a:ext cx="1573" cy="105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zh-CN" sz="2000" u="sng">
                <a:cs typeface="Times New Roman" panose="02020603050405020304" pitchFamily="18" charset="0"/>
              </a:endParaRPr>
            </a:p>
          </p:txBody>
        </p:sp>
        <p:sp>
          <p:nvSpPr>
            <p:cNvPr id="23603" name="Oval 29"/>
            <p:cNvSpPr>
              <a:spLocks noChangeArrowheads="1"/>
            </p:cNvSpPr>
            <p:nvPr/>
          </p:nvSpPr>
          <p:spPr bwMode="auto">
            <a:xfrm>
              <a:off x="2005" y="1630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04" name="Text Box 30"/>
            <p:cNvSpPr txBox="1">
              <a:spLocks noChangeArrowheads="1"/>
            </p:cNvSpPr>
            <p:nvPr/>
          </p:nvSpPr>
          <p:spPr bwMode="auto">
            <a:xfrm>
              <a:off x="1966" y="1592"/>
              <a:ext cx="2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05" name="Oval 31"/>
            <p:cNvSpPr>
              <a:spLocks noChangeArrowheads="1"/>
            </p:cNvSpPr>
            <p:nvPr/>
          </p:nvSpPr>
          <p:spPr bwMode="auto">
            <a:xfrm>
              <a:off x="2005" y="1331"/>
              <a:ext cx="156" cy="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06" name="Text Box 32"/>
            <p:cNvSpPr txBox="1">
              <a:spLocks noChangeArrowheads="1"/>
            </p:cNvSpPr>
            <p:nvPr/>
          </p:nvSpPr>
          <p:spPr bwMode="auto">
            <a:xfrm>
              <a:off x="1966" y="1294"/>
              <a:ext cx="2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07" name="Oval 33"/>
            <p:cNvSpPr>
              <a:spLocks noChangeArrowheads="1"/>
            </p:cNvSpPr>
            <p:nvPr/>
          </p:nvSpPr>
          <p:spPr bwMode="auto">
            <a:xfrm>
              <a:off x="2005" y="1940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08" name="Text Box 34"/>
            <p:cNvSpPr txBox="1">
              <a:spLocks noChangeArrowheads="1"/>
            </p:cNvSpPr>
            <p:nvPr/>
          </p:nvSpPr>
          <p:spPr bwMode="auto">
            <a:xfrm>
              <a:off x="1966" y="1903"/>
              <a:ext cx="2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09" name="Oval 35"/>
            <p:cNvSpPr>
              <a:spLocks noChangeArrowheads="1"/>
            </p:cNvSpPr>
            <p:nvPr/>
          </p:nvSpPr>
          <p:spPr bwMode="auto">
            <a:xfrm>
              <a:off x="1743" y="1630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10" name="Text Box 36"/>
            <p:cNvSpPr txBox="1">
              <a:spLocks noChangeArrowheads="1"/>
            </p:cNvSpPr>
            <p:nvPr/>
          </p:nvSpPr>
          <p:spPr bwMode="auto">
            <a:xfrm>
              <a:off x="1704" y="1592"/>
              <a:ext cx="2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11" name="Oval 37"/>
            <p:cNvSpPr>
              <a:spLocks noChangeArrowheads="1"/>
            </p:cNvSpPr>
            <p:nvPr/>
          </p:nvSpPr>
          <p:spPr bwMode="auto">
            <a:xfrm>
              <a:off x="1743" y="1331"/>
              <a:ext cx="156" cy="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12" name="Text Box 38"/>
            <p:cNvSpPr txBox="1">
              <a:spLocks noChangeArrowheads="1"/>
            </p:cNvSpPr>
            <p:nvPr/>
          </p:nvSpPr>
          <p:spPr bwMode="auto">
            <a:xfrm>
              <a:off x="1704" y="1294"/>
              <a:ext cx="2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13" name="Oval 39"/>
            <p:cNvSpPr>
              <a:spLocks noChangeArrowheads="1"/>
            </p:cNvSpPr>
            <p:nvPr/>
          </p:nvSpPr>
          <p:spPr bwMode="auto">
            <a:xfrm>
              <a:off x="1743" y="1940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14" name="Text Box 40"/>
            <p:cNvSpPr txBox="1">
              <a:spLocks noChangeArrowheads="1"/>
            </p:cNvSpPr>
            <p:nvPr/>
          </p:nvSpPr>
          <p:spPr bwMode="auto">
            <a:xfrm>
              <a:off x="1704" y="1903"/>
              <a:ext cx="2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15" name="Oval 41"/>
            <p:cNvSpPr>
              <a:spLocks noChangeArrowheads="1"/>
            </p:cNvSpPr>
            <p:nvPr/>
          </p:nvSpPr>
          <p:spPr bwMode="auto">
            <a:xfrm>
              <a:off x="1490" y="1630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16" name="Text Box 42"/>
            <p:cNvSpPr txBox="1">
              <a:spLocks noChangeArrowheads="1"/>
            </p:cNvSpPr>
            <p:nvPr/>
          </p:nvSpPr>
          <p:spPr bwMode="auto">
            <a:xfrm>
              <a:off x="1452" y="1592"/>
              <a:ext cx="27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17" name="Oval 43"/>
            <p:cNvSpPr>
              <a:spLocks noChangeArrowheads="1"/>
            </p:cNvSpPr>
            <p:nvPr/>
          </p:nvSpPr>
          <p:spPr bwMode="auto">
            <a:xfrm>
              <a:off x="1559" y="1799"/>
              <a:ext cx="37" cy="37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18" name="Oval 44"/>
            <p:cNvSpPr>
              <a:spLocks noChangeArrowheads="1"/>
            </p:cNvSpPr>
            <p:nvPr/>
          </p:nvSpPr>
          <p:spPr bwMode="auto">
            <a:xfrm>
              <a:off x="1490" y="1331"/>
              <a:ext cx="156" cy="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19" name="Text Box 45"/>
            <p:cNvSpPr txBox="1">
              <a:spLocks noChangeArrowheads="1"/>
            </p:cNvSpPr>
            <p:nvPr/>
          </p:nvSpPr>
          <p:spPr bwMode="auto">
            <a:xfrm>
              <a:off x="1452" y="1294"/>
              <a:ext cx="27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20" name="Oval 46"/>
            <p:cNvSpPr>
              <a:spLocks noChangeArrowheads="1"/>
            </p:cNvSpPr>
            <p:nvPr/>
          </p:nvSpPr>
          <p:spPr bwMode="auto">
            <a:xfrm>
              <a:off x="1559" y="1500"/>
              <a:ext cx="37" cy="36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21" name="Oval 47"/>
            <p:cNvSpPr>
              <a:spLocks noChangeArrowheads="1"/>
            </p:cNvSpPr>
            <p:nvPr/>
          </p:nvSpPr>
          <p:spPr bwMode="auto">
            <a:xfrm>
              <a:off x="1490" y="1940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22" name="Text Box 48"/>
            <p:cNvSpPr txBox="1">
              <a:spLocks noChangeArrowheads="1"/>
            </p:cNvSpPr>
            <p:nvPr/>
          </p:nvSpPr>
          <p:spPr bwMode="auto">
            <a:xfrm>
              <a:off x="1452" y="1903"/>
              <a:ext cx="27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23" name="Oval 49"/>
            <p:cNvSpPr>
              <a:spLocks noChangeArrowheads="1"/>
            </p:cNvSpPr>
            <p:nvPr/>
          </p:nvSpPr>
          <p:spPr bwMode="auto">
            <a:xfrm>
              <a:off x="1559" y="2108"/>
              <a:ext cx="37" cy="37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24" name="Oval 50"/>
            <p:cNvSpPr>
              <a:spLocks noChangeArrowheads="1"/>
            </p:cNvSpPr>
            <p:nvPr/>
          </p:nvSpPr>
          <p:spPr bwMode="auto">
            <a:xfrm>
              <a:off x="1257" y="1620"/>
              <a:ext cx="156" cy="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25" name="Text Box 51"/>
            <p:cNvSpPr txBox="1">
              <a:spLocks noChangeArrowheads="1"/>
            </p:cNvSpPr>
            <p:nvPr/>
          </p:nvSpPr>
          <p:spPr bwMode="auto">
            <a:xfrm>
              <a:off x="1218" y="1582"/>
              <a:ext cx="2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26" name="Oval 52"/>
            <p:cNvSpPr>
              <a:spLocks noChangeArrowheads="1"/>
            </p:cNvSpPr>
            <p:nvPr/>
          </p:nvSpPr>
          <p:spPr bwMode="auto">
            <a:xfrm>
              <a:off x="1325" y="1789"/>
              <a:ext cx="38" cy="37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27" name="Oval 53"/>
            <p:cNvSpPr>
              <a:spLocks noChangeArrowheads="1"/>
            </p:cNvSpPr>
            <p:nvPr/>
          </p:nvSpPr>
          <p:spPr bwMode="auto">
            <a:xfrm>
              <a:off x="1257" y="1321"/>
              <a:ext cx="156" cy="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28" name="Text Box 54"/>
            <p:cNvSpPr txBox="1">
              <a:spLocks noChangeArrowheads="1"/>
            </p:cNvSpPr>
            <p:nvPr/>
          </p:nvSpPr>
          <p:spPr bwMode="auto">
            <a:xfrm>
              <a:off x="1218" y="1284"/>
              <a:ext cx="2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29" name="Oval 55"/>
            <p:cNvSpPr>
              <a:spLocks noChangeArrowheads="1"/>
            </p:cNvSpPr>
            <p:nvPr/>
          </p:nvSpPr>
          <p:spPr bwMode="auto">
            <a:xfrm>
              <a:off x="1325" y="1491"/>
              <a:ext cx="38" cy="36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30" name="Oval 56"/>
            <p:cNvSpPr>
              <a:spLocks noChangeArrowheads="1"/>
            </p:cNvSpPr>
            <p:nvPr/>
          </p:nvSpPr>
          <p:spPr bwMode="auto">
            <a:xfrm>
              <a:off x="1257" y="1938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31" name="Text Box 57"/>
            <p:cNvSpPr txBox="1">
              <a:spLocks noChangeArrowheads="1"/>
            </p:cNvSpPr>
            <p:nvPr/>
          </p:nvSpPr>
          <p:spPr bwMode="auto">
            <a:xfrm>
              <a:off x="1218" y="1900"/>
              <a:ext cx="2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32" name="Oval 58"/>
            <p:cNvSpPr>
              <a:spLocks noChangeArrowheads="1"/>
            </p:cNvSpPr>
            <p:nvPr/>
          </p:nvSpPr>
          <p:spPr bwMode="auto">
            <a:xfrm>
              <a:off x="1325" y="2107"/>
              <a:ext cx="38" cy="36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33" name="Oval 59"/>
            <p:cNvSpPr>
              <a:spLocks noChangeArrowheads="1"/>
            </p:cNvSpPr>
            <p:nvPr/>
          </p:nvSpPr>
          <p:spPr bwMode="auto">
            <a:xfrm>
              <a:off x="1034" y="1630"/>
              <a:ext cx="155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34" name="Text Box 60"/>
            <p:cNvSpPr txBox="1">
              <a:spLocks noChangeArrowheads="1"/>
            </p:cNvSpPr>
            <p:nvPr/>
          </p:nvSpPr>
          <p:spPr bwMode="auto">
            <a:xfrm>
              <a:off x="994" y="1592"/>
              <a:ext cx="2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35" name="Oval 61"/>
            <p:cNvSpPr>
              <a:spLocks noChangeArrowheads="1"/>
            </p:cNvSpPr>
            <p:nvPr/>
          </p:nvSpPr>
          <p:spPr bwMode="auto">
            <a:xfrm>
              <a:off x="1102" y="1799"/>
              <a:ext cx="37" cy="37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36" name="Oval 62"/>
            <p:cNvSpPr>
              <a:spLocks noChangeArrowheads="1"/>
            </p:cNvSpPr>
            <p:nvPr/>
          </p:nvSpPr>
          <p:spPr bwMode="auto">
            <a:xfrm>
              <a:off x="1034" y="1331"/>
              <a:ext cx="155" cy="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37" name="Text Box 63"/>
            <p:cNvSpPr txBox="1">
              <a:spLocks noChangeArrowheads="1"/>
            </p:cNvSpPr>
            <p:nvPr/>
          </p:nvSpPr>
          <p:spPr bwMode="auto">
            <a:xfrm>
              <a:off x="994" y="1294"/>
              <a:ext cx="2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38" name="Oval 64"/>
            <p:cNvSpPr>
              <a:spLocks noChangeArrowheads="1"/>
            </p:cNvSpPr>
            <p:nvPr/>
          </p:nvSpPr>
          <p:spPr bwMode="auto">
            <a:xfrm>
              <a:off x="1102" y="1500"/>
              <a:ext cx="37" cy="36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39" name="Oval 65"/>
            <p:cNvSpPr>
              <a:spLocks noChangeArrowheads="1"/>
            </p:cNvSpPr>
            <p:nvPr/>
          </p:nvSpPr>
          <p:spPr bwMode="auto">
            <a:xfrm>
              <a:off x="1034" y="1940"/>
              <a:ext cx="155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40" name="Text Box 66"/>
            <p:cNvSpPr txBox="1">
              <a:spLocks noChangeArrowheads="1"/>
            </p:cNvSpPr>
            <p:nvPr/>
          </p:nvSpPr>
          <p:spPr bwMode="auto">
            <a:xfrm>
              <a:off x="994" y="1903"/>
              <a:ext cx="2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cs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23641" name="Oval 67"/>
            <p:cNvSpPr>
              <a:spLocks noChangeArrowheads="1"/>
            </p:cNvSpPr>
            <p:nvPr/>
          </p:nvSpPr>
          <p:spPr bwMode="auto">
            <a:xfrm>
              <a:off x="1102" y="2108"/>
              <a:ext cx="37" cy="37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grpSp>
          <p:nvGrpSpPr>
            <p:cNvPr id="23642" name="Group 68"/>
            <p:cNvGrpSpPr>
              <a:grpSpLocks/>
            </p:cNvGrpSpPr>
            <p:nvPr/>
          </p:nvGrpSpPr>
          <p:grpSpPr bwMode="auto">
            <a:xfrm>
              <a:off x="771" y="1294"/>
              <a:ext cx="272" cy="860"/>
              <a:chOff x="1073" y="1156"/>
              <a:chExt cx="336" cy="1063"/>
            </a:xfrm>
          </p:grpSpPr>
          <p:sp>
            <p:nvSpPr>
              <p:cNvPr id="23697" name="Text Box 69"/>
              <p:cNvSpPr txBox="1">
                <a:spLocks noChangeArrowheads="1"/>
              </p:cNvSpPr>
              <p:nvPr/>
            </p:nvSpPr>
            <p:spPr bwMode="auto">
              <a:xfrm>
                <a:off x="1073" y="1524"/>
                <a:ext cx="336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23698" name="Text Box 70"/>
              <p:cNvSpPr txBox="1">
                <a:spLocks noChangeArrowheads="1"/>
              </p:cNvSpPr>
              <p:nvPr/>
            </p:nvSpPr>
            <p:spPr bwMode="auto">
              <a:xfrm>
                <a:off x="1073" y="1156"/>
                <a:ext cx="336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23699" name="Text Box 71"/>
              <p:cNvSpPr txBox="1">
                <a:spLocks noChangeArrowheads="1"/>
              </p:cNvSpPr>
              <p:nvPr/>
            </p:nvSpPr>
            <p:spPr bwMode="auto">
              <a:xfrm>
                <a:off x="1073" y="1910"/>
                <a:ext cx="336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>
                    <a:cs typeface="Times New Roman" panose="02020603050405020304" pitchFamily="18" charset="0"/>
                  </a:rPr>
                  <a:t>－</a:t>
                </a:r>
              </a:p>
            </p:txBody>
          </p:sp>
          <p:grpSp>
            <p:nvGrpSpPr>
              <p:cNvPr id="23700" name="Group 72"/>
              <p:cNvGrpSpPr>
                <a:grpSpLocks/>
              </p:cNvGrpSpPr>
              <p:nvPr/>
            </p:nvGrpSpPr>
            <p:grpSpPr bwMode="auto">
              <a:xfrm>
                <a:off x="1121" y="1201"/>
                <a:ext cx="192" cy="1007"/>
                <a:chOff x="1121" y="1201"/>
                <a:chExt cx="192" cy="1007"/>
              </a:xfrm>
            </p:grpSpPr>
            <p:sp>
              <p:nvSpPr>
                <p:cNvPr id="23701" name="Oval 73"/>
                <p:cNvSpPr>
                  <a:spLocks noChangeArrowheads="1"/>
                </p:cNvSpPr>
                <p:nvPr/>
              </p:nvSpPr>
              <p:spPr bwMode="auto">
                <a:xfrm>
                  <a:off x="1121" y="1571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02" name="Oval 74"/>
                <p:cNvSpPr>
                  <a:spLocks noChangeArrowheads="1"/>
                </p:cNvSpPr>
                <p:nvPr/>
              </p:nvSpPr>
              <p:spPr bwMode="auto">
                <a:xfrm>
                  <a:off x="1205" y="1780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03" name="Oval 75"/>
                <p:cNvSpPr>
                  <a:spLocks noChangeArrowheads="1"/>
                </p:cNvSpPr>
                <p:nvPr/>
              </p:nvSpPr>
              <p:spPr bwMode="auto">
                <a:xfrm>
                  <a:off x="1121" y="1201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04" name="Oval 76"/>
                <p:cNvSpPr>
                  <a:spLocks noChangeArrowheads="1"/>
                </p:cNvSpPr>
                <p:nvPr/>
              </p:nvSpPr>
              <p:spPr bwMode="auto">
                <a:xfrm>
                  <a:off x="1205" y="1410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05" name="Oval 77"/>
                <p:cNvSpPr>
                  <a:spLocks noChangeArrowheads="1"/>
                </p:cNvSpPr>
                <p:nvPr/>
              </p:nvSpPr>
              <p:spPr bwMode="auto">
                <a:xfrm>
                  <a:off x="1121" y="1954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06" name="Oval 78"/>
                <p:cNvSpPr>
                  <a:spLocks noChangeArrowheads="1"/>
                </p:cNvSpPr>
                <p:nvPr/>
              </p:nvSpPr>
              <p:spPr bwMode="auto">
                <a:xfrm>
                  <a:off x="1205" y="2163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3643" name="Rectangle 79"/>
            <p:cNvSpPr>
              <a:spLocks noChangeArrowheads="1"/>
            </p:cNvSpPr>
            <p:nvPr/>
          </p:nvSpPr>
          <p:spPr bwMode="auto">
            <a:xfrm>
              <a:off x="2248" y="1200"/>
              <a:ext cx="1544" cy="105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44" name="Oval 80"/>
            <p:cNvSpPr>
              <a:spLocks noChangeArrowheads="1"/>
            </p:cNvSpPr>
            <p:nvPr/>
          </p:nvSpPr>
          <p:spPr bwMode="auto">
            <a:xfrm>
              <a:off x="2344" y="1342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45" name="Text Box 81"/>
            <p:cNvSpPr txBox="1">
              <a:spLocks noChangeArrowheads="1"/>
            </p:cNvSpPr>
            <p:nvPr/>
          </p:nvSpPr>
          <p:spPr bwMode="auto">
            <a:xfrm>
              <a:off x="2334" y="1304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46" name="Oval 82"/>
            <p:cNvSpPr>
              <a:spLocks noChangeArrowheads="1"/>
            </p:cNvSpPr>
            <p:nvPr/>
          </p:nvSpPr>
          <p:spPr bwMode="auto">
            <a:xfrm>
              <a:off x="2344" y="1644"/>
              <a:ext cx="156" cy="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47" name="Text Box 83"/>
            <p:cNvSpPr txBox="1">
              <a:spLocks noChangeArrowheads="1"/>
            </p:cNvSpPr>
            <p:nvPr/>
          </p:nvSpPr>
          <p:spPr bwMode="auto">
            <a:xfrm>
              <a:off x="2334" y="1606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48" name="Oval 84"/>
            <p:cNvSpPr>
              <a:spLocks noChangeArrowheads="1"/>
            </p:cNvSpPr>
            <p:nvPr/>
          </p:nvSpPr>
          <p:spPr bwMode="auto">
            <a:xfrm>
              <a:off x="2344" y="1937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49" name="Text Box 85"/>
            <p:cNvSpPr txBox="1">
              <a:spLocks noChangeArrowheads="1"/>
            </p:cNvSpPr>
            <p:nvPr/>
          </p:nvSpPr>
          <p:spPr bwMode="auto">
            <a:xfrm>
              <a:off x="2334" y="1899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50" name="Oval 86"/>
            <p:cNvSpPr>
              <a:spLocks noChangeArrowheads="1"/>
            </p:cNvSpPr>
            <p:nvPr/>
          </p:nvSpPr>
          <p:spPr bwMode="auto">
            <a:xfrm>
              <a:off x="2587" y="1342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51" name="Text Box 87"/>
            <p:cNvSpPr txBox="1">
              <a:spLocks noChangeArrowheads="1"/>
            </p:cNvSpPr>
            <p:nvPr/>
          </p:nvSpPr>
          <p:spPr bwMode="auto">
            <a:xfrm>
              <a:off x="2577" y="1304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52" name="Oval 88"/>
            <p:cNvSpPr>
              <a:spLocks noChangeArrowheads="1"/>
            </p:cNvSpPr>
            <p:nvPr/>
          </p:nvSpPr>
          <p:spPr bwMode="auto">
            <a:xfrm>
              <a:off x="2587" y="1644"/>
              <a:ext cx="156" cy="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53" name="Text Box 89"/>
            <p:cNvSpPr txBox="1">
              <a:spLocks noChangeArrowheads="1"/>
            </p:cNvSpPr>
            <p:nvPr/>
          </p:nvSpPr>
          <p:spPr bwMode="auto">
            <a:xfrm>
              <a:off x="2577" y="1606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54" name="Oval 90"/>
            <p:cNvSpPr>
              <a:spLocks noChangeArrowheads="1"/>
            </p:cNvSpPr>
            <p:nvPr/>
          </p:nvSpPr>
          <p:spPr bwMode="auto">
            <a:xfrm>
              <a:off x="2587" y="1955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55" name="Text Box 91"/>
            <p:cNvSpPr txBox="1">
              <a:spLocks noChangeArrowheads="1"/>
            </p:cNvSpPr>
            <p:nvPr/>
          </p:nvSpPr>
          <p:spPr bwMode="auto">
            <a:xfrm>
              <a:off x="2577" y="1916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56" name="Oval 92"/>
            <p:cNvSpPr>
              <a:spLocks noChangeArrowheads="1"/>
            </p:cNvSpPr>
            <p:nvPr/>
          </p:nvSpPr>
          <p:spPr bwMode="auto">
            <a:xfrm>
              <a:off x="2830" y="1355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57" name="Text Box 93"/>
            <p:cNvSpPr txBox="1">
              <a:spLocks noChangeArrowheads="1"/>
            </p:cNvSpPr>
            <p:nvPr/>
          </p:nvSpPr>
          <p:spPr bwMode="auto">
            <a:xfrm>
              <a:off x="2820" y="1316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58" name="Oval 94"/>
            <p:cNvSpPr>
              <a:spLocks noChangeArrowheads="1"/>
            </p:cNvSpPr>
            <p:nvPr/>
          </p:nvSpPr>
          <p:spPr bwMode="auto">
            <a:xfrm>
              <a:off x="2898" y="1524"/>
              <a:ext cx="38" cy="3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59" name="Oval 95"/>
            <p:cNvSpPr>
              <a:spLocks noChangeArrowheads="1"/>
            </p:cNvSpPr>
            <p:nvPr/>
          </p:nvSpPr>
          <p:spPr bwMode="auto">
            <a:xfrm>
              <a:off x="2830" y="1656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60" name="Text Box 96"/>
            <p:cNvSpPr txBox="1">
              <a:spLocks noChangeArrowheads="1"/>
            </p:cNvSpPr>
            <p:nvPr/>
          </p:nvSpPr>
          <p:spPr bwMode="auto">
            <a:xfrm>
              <a:off x="2820" y="1618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61" name="Oval 97"/>
            <p:cNvSpPr>
              <a:spLocks noChangeArrowheads="1"/>
            </p:cNvSpPr>
            <p:nvPr/>
          </p:nvSpPr>
          <p:spPr bwMode="auto">
            <a:xfrm>
              <a:off x="2898" y="1825"/>
              <a:ext cx="38" cy="3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62" name="Oval 98"/>
            <p:cNvSpPr>
              <a:spLocks noChangeArrowheads="1"/>
            </p:cNvSpPr>
            <p:nvPr/>
          </p:nvSpPr>
          <p:spPr bwMode="auto">
            <a:xfrm>
              <a:off x="2830" y="1967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63" name="Text Box 99"/>
            <p:cNvSpPr txBox="1">
              <a:spLocks noChangeArrowheads="1"/>
            </p:cNvSpPr>
            <p:nvPr/>
          </p:nvSpPr>
          <p:spPr bwMode="auto">
            <a:xfrm>
              <a:off x="2820" y="1929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64" name="Oval 100"/>
            <p:cNvSpPr>
              <a:spLocks noChangeArrowheads="1"/>
            </p:cNvSpPr>
            <p:nvPr/>
          </p:nvSpPr>
          <p:spPr bwMode="auto">
            <a:xfrm>
              <a:off x="2898" y="2136"/>
              <a:ext cx="38" cy="3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65" name="Oval 101"/>
            <p:cNvSpPr>
              <a:spLocks noChangeArrowheads="1"/>
            </p:cNvSpPr>
            <p:nvPr/>
          </p:nvSpPr>
          <p:spPr bwMode="auto">
            <a:xfrm>
              <a:off x="3034" y="1342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66" name="Text Box 102"/>
            <p:cNvSpPr txBox="1">
              <a:spLocks noChangeArrowheads="1"/>
            </p:cNvSpPr>
            <p:nvPr/>
          </p:nvSpPr>
          <p:spPr bwMode="auto">
            <a:xfrm>
              <a:off x="3024" y="1304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67" name="Oval 103"/>
            <p:cNvSpPr>
              <a:spLocks noChangeArrowheads="1"/>
            </p:cNvSpPr>
            <p:nvPr/>
          </p:nvSpPr>
          <p:spPr bwMode="auto">
            <a:xfrm>
              <a:off x="3102" y="1511"/>
              <a:ext cx="39" cy="3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68" name="Oval 104"/>
            <p:cNvSpPr>
              <a:spLocks noChangeArrowheads="1"/>
            </p:cNvSpPr>
            <p:nvPr/>
          </p:nvSpPr>
          <p:spPr bwMode="auto">
            <a:xfrm>
              <a:off x="3034" y="1644"/>
              <a:ext cx="156" cy="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69" name="Text Box 105"/>
            <p:cNvSpPr txBox="1">
              <a:spLocks noChangeArrowheads="1"/>
            </p:cNvSpPr>
            <p:nvPr/>
          </p:nvSpPr>
          <p:spPr bwMode="auto">
            <a:xfrm>
              <a:off x="3024" y="1606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70" name="Oval 106"/>
            <p:cNvSpPr>
              <a:spLocks noChangeArrowheads="1"/>
            </p:cNvSpPr>
            <p:nvPr/>
          </p:nvSpPr>
          <p:spPr bwMode="auto">
            <a:xfrm>
              <a:off x="3102" y="1813"/>
              <a:ext cx="39" cy="3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71" name="Oval 107"/>
            <p:cNvSpPr>
              <a:spLocks noChangeArrowheads="1"/>
            </p:cNvSpPr>
            <p:nvPr/>
          </p:nvSpPr>
          <p:spPr bwMode="auto">
            <a:xfrm>
              <a:off x="3034" y="1956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72" name="Text Box 108"/>
            <p:cNvSpPr txBox="1">
              <a:spLocks noChangeArrowheads="1"/>
            </p:cNvSpPr>
            <p:nvPr/>
          </p:nvSpPr>
          <p:spPr bwMode="auto">
            <a:xfrm>
              <a:off x="3024" y="1917"/>
              <a:ext cx="1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73" name="Oval 109"/>
            <p:cNvSpPr>
              <a:spLocks noChangeArrowheads="1"/>
            </p:cNvSpPr>
            <p:nvPr/>
          </p:nvSpPr>
          <p:spPr bwMode="auto">
            <a:xfrm>
              <a:off x="3102" y="2124"/>
              <a:ext cx="39" cy="3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74" name="Oval 110"/>
            <p:cNvSpPr>
              <a:spLocks noChangeArrowheads="1"/>
            </p:cNvSpPr>
            <p:nvPr/>
          </p:nvSpPr>
          <p:spPr bwMode="auto">
            <a:xfrm>
              <a:off x="3267" y="1352"/>
              <a:ext cx="156" cy="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75" name="Text Box 111"/>
            <p:cNvSpPr txBox="1">
              <a:spLocks noChangeArrowheads="1"/>
            </p:cNvSpPr>
            <p:nvPr/>
          </p:nvSpPr>
          <p:spPr bwMode="auto">
            <a:xfrm>
              <a:off x="3258" y="1314"/>
              <a:ext cx="1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76" name="Oval 112"/>
            <p:cNvSpPr>
              <a:spLocks noChangeArrowheads="1"/>
            </p:cNvSpPr>
            <p:nvPr/>
          </p:nvSpPr>
          <p:spPr bwMode="auto">
            <a:xfrm>
              <a:off x="3336" y="1521"/>
              <a:ext cx="38" cy="3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77" name="Oval 113"/>
            <p:cNvSpPr>
              <a:spLocks noChangeArrowheads="1"/>
            </p:cNvSpPr>
            <p:nvPr/>
          </p:nvSpPr>
          <p:spPr bwMode="auto">
            <a:xfrm>
              <a:off x="3267" y="1653"/>
              <a:ext cx="156" cy="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78" name="Text Box 114"/>
            <p:cNvSpPr txBox="1">
              <a:spLocks noChangeArrowheads="1"/>
            </p:cNvSpPr>
            <p:nvPr/>
          </p:nvSpPr>
          <p:spPr bwMode="auto">
            <a:xfrm>
              <a:off x="3258" y="1616"/>
              <a:ext cx="1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79" name="Oval 115"/>
            <p:cNvSpPr>
              <a:spLocks noChangeArrowheads="1"/>
            </p:cNvSpPr>
            <p:nvPr/>
          </p:nvSpPr>
          <p:spPr bwMode="auto">
            <a:xfrm>
              <a:off x="3336" y="1822"/>
              <a:ext cx="38" cy="3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80" name="Oval 116"/>
            <p:cNvSpPr>
              <a:spLocks noChangeArrowheads="1"/>
            </p:cNvSpPr>
            <p:nvPr/>
          </p:nvSpPr>
          <p:spPr bwMode="auto">
            <a:xfrm>
              <a:off x="3267" y="1965"/>
              <a:ext cx="156" cy="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81" name="Text Box 117"/>
            <p:cNvSpPr txBox="1">
              <a:spLocks noChangeArrowheads="1"/>
            </p:cNvSpPr>
            <p:nvPr/>
          </p:nvSpPr>
          <p:spPr bwMode="auto">
            <a:xfrm>
              <a:off x="3258" y="1927"/>
              <a:ext cx="1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3682" name="Oval 118"/>
            <p:cNvSpPr>
              <a:spLocks noChangeArrowheads="1"/>
            </p:cNvSpPr>
            <p:nvPr/>
          </p:nvSpPr>
          <p:spPr bwMode="auto">
            <a:xfrm>
              <a:off x="3336" y="2134"/>
              <a:ext cx="38" cy="3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grpSp>
          <p:nvGrpSpPr>
            <p:cNvPr id="23683" name="Group 119"/>
            <p:cNvGrpSpPr>
              <a:grpSpLocks/>
            </p:cNvGrpSpPr>
            <p:nvPr/>
          </p:nvGrpSpPr>
          <p:grpSpPr bwMode="auto">
            <a:xfrm>
              <a:off x="3491" y="1314"/>
              <a:ext cx="194" cy="862"/>
              <a:chOff x="4432" y="1180"/>
              <a:chExt cx="240" cy="1066"/>
            </a:xfrm>
          </p:grpSpPr>
          <p:sp>
            <p:nvSpPr>
              <p:cNvPr id="23688" name="Oval 120"/>
              <p:cNvSpPr>
                <a:spLocks noChangeArrowheads="1"/>
              </p:cNvSpPr>
              <p:nvPr/>
            </p:nvSpPr>
            <p:spPr bwMode="auto">
              <a:xfrm>
                <a:off x="4444" y="1227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3689" name="Text Box 121"/>
              <p:cNvSpPr txBox="1">
                <a:spLocks noChangeArrowheads="1"/>
              </p:cNvSpPr>
              <p:nvPr/>
            </p:nvSpPr>
            <p:spPr bwMode="auto">
              <a:xfrm>
                <a:off x="4432" y="1180"/>
                <a:ext cx="240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3690" name="Oval 122"/>
              <p:cNvSpPr>
                <a:spLocks noChangeArrowheads="1"/>
              </p:cNvSpPr>
              <p:nvPr/>
            </p:nvSpPr>
            <p:spPr bwMode="auto">
              <a:xfrm>
                <a:off x="4528" y="1436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3691" name="Oval 123"/>
              <p:cNvSpPr>
                <a:spLocks noChangeArrowheads="1"/>
              </p:cNvSpPr>
              <p:nvPr/>
            </p:nvSpPr>
            <p:spPr bwMode="auto">
              <a:xfrm>
                <a:off x="4444" y="1600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3692" name="Text Box 124"/>
              <p:cNvSpPr txBox="1">
                <a:spLocks noChangeArrowheads="1"/>
              </p:cNvSpPr>
              <p:nvPr/>
            </p:nvSpPr>
            <p:spPr bwMode="auto">
              <a:xfrm>
                <a:off x="4432" y="1553"/>
                <a:ext cx="240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3693" name="Oval 125"/>
              <p:cNvSpPr>
                <a:spLocks noChangeArrowheads="1"/>
              </p:cNvSpPr>
              <p:nvPr/>
            </p:nvSpPr>
            <p:spPr bwMode="auto">
              <a:xfrm>
                <a:off x="4528" y="1809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3694" name="Oval 126"/>
              <p:cNvSpPr>
                <a:spLocks noChangeArrowheads="1"/>
              </p:cNvSpPr>
              <p:nvPr/>
            </p:nvSpPr>
            <p:spPr bwMode="auto">
              <a:xfrm>
                <a:off x="4444" y="1985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3695" name="Text Box 127"/>
              <p:cNvSpPr txBox="1">
                <a:spLocks noChangeArrowheads="1"/>
              </p:cNvSpPr>
              <p:nvPr/>
            </p:nvSpPr>
            <p:spPr bwMode="auto">
              <a:xfrm>
                <a:off x="4432" y="1937"/>
                <a:ext cx="240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3696" name="Oval 128"/>
              <p:cNvSpPr>
                <a:spLocks noChangeArrowheads="1"/>
              </p:cNvSpPr>
              <p:nvPr/>
            </p:nvSpPr>
            <p:spPr bwMode="auto">
              <a:xfrm>
                <a:off x="4528" y="2194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684" name="Oval 129"/>
            <p:cNvSpPr>
              <a:spLocks noChangeArrowheads="1"/>
            </p:cNvSpPr>
            <p:nvPr/>
          </p:nvSpPr>
          <p:spPr bwMode="auto">
            <a:xfrm>
              <a:off x="3209" y="1577"/>
              <a:ext cx="39" cy="38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85" name="Oval 130"/>
            <p:cNvSpPr>
              <a:spLocks noChangeArrowheads="1"/>
            </p:cNvSpPr>
            <p:nvPr/>
          </p:nvSpPr>
          <p:spPr bwMode="auto">
            <a:xfrm>
              <a:off x="1199" y="1842"/>
              <a:ext cx="37" cy="3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686" name="Line 131"/>
            <p:cNvSpPr>
              <a:spLocks noChangeShapeType="1"/>
            </p:cNvSpPr>
            <p:nvPr/>
          </p:nvSpPr>
          <p:spPr bwMode="auto">
            <a:xfrm flipH="1">
              <a:off x="1694" y="1200"/>
              <a:ext cx="10" cy="10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87" name="Line 132"/>
            <p:cNvSpPr>
              <a:spLocks noChangeShapeType="1"/>
            </p:cNvSpPr>
            <p:nvPr/>
          </p:nvSpPr>
          <p:spPr bwMode="auto">
            <a:xfrm flipH="1">
              <a:off x="2781" y="1200"/>
              <a:ext cx="11" cy="104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133"/>
          <p:cNvGrpSpPr>
            <a:grpSpLocks/>
          </p:cNvGrpSpPr>
          <p:nvPr/>
        </p:nvGrpSpPr>
        <p:grpSpPr bwMode="auto">
          <a:xfrm>
            <a:off x="564775" y="2905274"/>
            <a:ext cx="6019800" cy="2438400"/>
            <a:chOff x="384" y="1728"/>
            <a:chExt cx="3792" cy="1536"/>
          </a:xfrm>
        </p:grpSpPr>
        <p:sp>
          <p:nvSpPr>
            <p:cNvPr id="23589" name="Text Box 134"/>
            <p:cNvSpPr txBox="1">
              <a:spLocks noChangeArrowheads="1"/>
            </p:cNvSpPr>
            <p:nvPr/>
          </p:nvSpPr>
          <p:spPr bwMode="auto">
            <a:xfrm>
              <a:off x="1824" y="2707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3300"/>
                  </a:solidFill>
                  <a:cs typeface="Times New Roman" panose="02020603050405020304" pitchFamily="18" charset="0"/>
                </a:rPr>
                <a:t>+</a:t>
              </a:r>
              <a:endParaRPr lang="en-US" altLang="zh-CN" sz="32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3590" name="Line 135"/>
            <p:cNvSpPr>
              <a:spLocks noChangeShapeType="1"/>
            </p:cNvSpPr>
            <p:nvPr/>
          </p:nvSpPr>
          <p:spPr bwMode="auto">
            <a:xfrm flipH="1">
              <a:off x="3792" y="1728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91" name="Line 136"/>
            <p:cNvSpPr>
              <a:spLocks noChangeShapeType="1"/>
            </p:cNvSpPr>
            <p:nvPr/>
          </p:nvSpPr>
          <p:spPr bwMode="auto">
            <a:xfrm>
              <a:off x="4176" y="1728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92" name="Line 137"/>
            <p:cNvSpPr>
              <a:spLocks noChangeShapeType="1"/>
            </p:cNvSpPr>
            <p:nvPr/>
          </p:nvSpPr>
          <p:spPr bwMode="auto">
            <a:xfrm flipH="1">
              <a:off x="384" y="1728"/>
              <a:ext cx="0" cy="13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93" name="Line 138"/>
            <p:cNvSpPr>
              <a:spLocks noChangeShapeType="1"/>
            </p:cNvSpPr>
            <p:nvPr/>
          </p:nvSpPr>
          <p:spPr bwMode="auto">
            <a:xfrm>
              <a:off x="384" y="3024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94" name="Line 139"/>
            <p:cNvSpPr>
              <a:spLocks noChangeShapeType="1"/>
            </p:cNvSpPr>
            <p:nvPr/>
          </p:nvSpPr>
          <p:spPr bwMode="auto">
            <a:xfrm>
              <a:off x="2256" y="3024"/>
              <a:ext cx="19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95" name="Line 140"/>
            <p:cNvSpPr>
              <a:spLocks noChangeShapeType="1"/>
            </p:cNvSpPr>
            <p:nvPr/>
          </p:nvSpPr>
          <p:spPr bwMode="auto">
            <a:xfrm>
              <a:off x="2112" y="278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96" name="Line 141"/>
            <p:cNvSpPr>
              <a:spLocks noChangeShapeType="1"/>
            </p:cNvSpPr>
            <p:nvPr/>
          </p:nvSpPr>
          <p:spPr bwMode="auto">
            <a:xfrm>
              <a:off x="2256" y="288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97" name="Line 142"/>
            <p:cNvSpPr>
              <a:spLocks noChangeShapeType="1"/>
            </p:cNvSpPr>
            <p:nvPr/>
          </p:nvSpPr>
          <p:spPr bwMode="auto">
            <a:xfrm flipH="1">
              <a:off x="384" y="1728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98" name="Text Box 143"/>
            <p:cNvSpPr txBox="1">
              <a:spLocks noChangeArrowheads="1"/>
            </p:cNvSpPr>
            <p:nvPr/>
          </p:nvSpPr>
          <p:spPr bwMode="auto">
            <a:xfrm>
              <a:off x="2304" y="2659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3300"/>
                  </a:solidFill>
                  <a:cs typeface="Times New Roman" panose="02020603050405020304" pitchFamily="18" charset="0"/>
                </a:rPr>
                <a:t>–</a:t>
              </a:r>
              <a:endParaRPr lang="en-US" altLang="zh-CN" sz="32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44"/>
          <p:cNvGrpSpPr>
            <a:grpSpLocks/>
          </p:cNvGrpSpPr>
          <p:nvPr/>
        </p:nvGrpSpPr>
        <p:grpSpPr bwMode="auto">
          <a:xfrm>
            <a:off x="2626938" y="2067074"/>
            <a:ext cx="1824037" cy="1698625"/>
            <a:chOff x="1683" y="1200"/>
            <a:chExt cx="1149" cy="1070"/>
          </a:xfrm>
        </p:grpSpPr>
        <p:grpSp>
          <p:nvGrpSpPr>
            <p:cNvPr id="23584" name="Group 145"/>
            <p:cNvGrpSpPr>
              <a:grpSpLocks/>
            </p:cNvGrpSpPr>
            <p:nvPr/>
          </p:nvGrpSpPr>
          <p:grpSpPr bwMode="auto">
            <a:xfrm>
              <a:off x="1984" y="1200"/>
              <a:ext cx="607" cy="1070"/>
              <a:chOff x="2535" y="1039"/>
              <a:chExt cx="746" cy="1306"/>
            </a:xfrm>
          </p:grpSpPr>
          <p:sp>
            <p:nvSpPr>
              <p:cNvPr id="23587" name="Line 146"/>
              <p:cNvSpPr>
                <a:spLocks noChangeShapeType="1"/>
              </p:cNvSpPr>
              <p:nvPr/>
            </p:nvSpPr>
            <p:spPr bwMode="auto">
              <a:xfrm flipH="1">
                <a:off x="2535" y="1039"/>
                <a:ext cx="13" cy="130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88" name="Line 147"/>
              <p:cNvSpPr>
                <a:spLocks noChangeShapeType="1"/>
              </p:cNvSpPr>
              <p:nvPr/>
            </p:nvSpPr>
            <p:spPr bwMode="auto">
              <a:xfrm flipH="1">
                <a:off x="3268" y="1039"/>
                <a:ext cx="13" cy="130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585" name="Rectangle 148"/>
            <p:cNvSpPr>
              <a:spLocks noChangeArrowheads="1"/>
            </p:cNvSpPr>
            <p:nvPr/>
          </p:nvSpPr>
          <p:spPr bwMode="auto">
            <a:xfrm>
              <a:off x="1683" y="1200"/>
              <a:ext cx="54" cy="1056"/>
            </a:xfrm>
            <a:prstGeom prst="rect">
              <a:avLst/>
            </a:prstGeom>
            <a:solidFill>
              <a:srgbClr val="FFF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3586" name="Rectangle 149"/>
            <p:cNvSpPr>
              <a:spLocks noChangeArrowheads="1"/>
            </p:cNvSpPr>
            <p:nvPr/>
          </p:nvSpPr>
          <p:spPr bwMode="auto">
            <a:xfrm>
              <a:off x="2778" y="1200"/>
              <a:ext cx="54" cy="1056"/>
            </a:xfrm>
            <a:prstGeom prst="rect">
              <a:avLst/>
            </a:prstGeom>
            <a:solidFill>
              <a:srgbClr val="FFF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50"/>
          <p:cNvGrpSpPr>
            <a:grpSpLocks/>
          </p:cNvGrpSpPr>
          <p:nvPr/>
        </p:nvGrpSpPr>
        <p:grpSpPr bwMode="auto">
          <a:xfrm>
            <a:off x="2518988" y="2559199"/>
            <a:ext cx="309562" cy="987425"/>
            <a:chOff x="2160" y="1152"/>
            <a:chExt cx="240" cy="768"/>
          </a:xfrm>
        </p:grpSpPr>
        <p:sp>
          <p:nvSpPr>
            <p:cNvPr id="23581" name="Line 151"/>
            <p:cNvSpPr>
              <a:spLocks noChangeShapeType="1"/>
            </p:cNvSpPr>
            <p:nvPr/>
          </p:nvSpPr>
          <p:spPr bwMode="auto">
            <a:xfrm>
              <a:off x="2160" y="115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82" name="Line 152"/>
            <p:cNvSpPr>
              <a:spLocks noChangeShapeType="1"/>
            </p:cNvSpPr>
            <p:nvPr/>
          </p:nvSpPr>
          <p:spPr bwMode="auto">
            <a:xfrm>
              <a:off x="2160" y="153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83" name="Line 153"/>
            <p:cNvSpPr>
              <a:spLocks noChangeShapeType="1"/>
            </p:cNvSpPr>
            <p:nvPr/>
          </p:nvSpPr>
          <p:spPr bwMode="auto">
            <a:xfrm>
              <a:off x="2160" y="192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54"/>
          <p:cNvGrpSpPr>
            <a:grpSpLocks/>
          </p:cNvGrpSpPr>
          <p:nvPr/>
        </p:nvGrpSpPr>
        <p:grpSpPr bwMode="auto">
          <a:xfrm>
            <a:off x="4247775" y="2621112"/>
            <a:ext cx="307975" cy="987425"/>
            <a:chOff x="3456" y="1200"/>
            <a:chExt cx="240" cy="768"/>
          </a:xfrm>
        </p:grpSpPr>
        <p:sp>
          <p:nvSpPr>
            <p:cNvPr id="23578" name="Line 155"/>
            <p:cNvSpPr>
              <a:spLocks noChangeShapeType="1"/>
            </p:cNvSpPr>
            <p:nvPr/>
          </p:nvSpPr>
          <p:spPr bwMode="auto">
            <a:xfrm flipH="1">
              <a:off x="3456" y="120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79" name="Line 156"/>
            <p:cNvSpPr>
              <a:spLocks noChangeShapeType="1"/>
            </p:cNvSpPr>
            <p:nvPr/>
          </p:nvSpPr>
          <p:spPr bwMode="auto">
            <a:xfrm flipH="1">
              <a:off x="3456" y="158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80" name="Line 157"/>
            <p:cNvSpPr>
              <a:spLocks noChangeShapeType="1"/>
            </p:cNvSpPr>
            <p:nvPr/>
          </p:nvSpPr>
          <p:spPr bwMode="auto">
            <a:xfrm flipH="1">
              <a:off x="3456" y="196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58"/>
          <p:cNvGrpSpPr>
            <a:grpSpLocks/>
          </p:cNvGrpSpPr>
          <p:nvPr/>
        </p:nvGrpSpPr>
        <p:grpSpPr bwMode="auto">
          <a:xfrm>
            <a:off x="2672975" y="2557612"/>
            <a:ext cx="2159000" cy="1000125"/>
            <a:chOff x="3456" y="1200"/>
            <a:chExt cx="240" cy="768"/>
          </a:xfrm>
        </p:grpSpPr>
        <p:sp>
          <p:nvSpPr>
            <p:cNvPr id="23575" name="Line 159"/>
            <p:cNvSpPr>
              <a:spLocks noChangeShapeType="1"/>
            </p:cNvSpPr>
            <p:nvPr/>
          </p:nvSpPr>
          <p:spPr bwMode="auto">
            <a:xfrm flipH="1">
              <a:off x="3456" y="1200"/>
              <a:ext cx="24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76" name="Line 160"/>
            <p:cNvSpPr>
              <a:spLocks noChangeShapeType="1"/>
            </p:cNvSpPr>
            <p:nvPr/>
          </p:nvSpPr>
          <p:spPr bwMode="auto">
            <a:xfrm flipH="1">
              <a:off x="3456" y="1584"/>
              <a:ext cx="24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77" name="Line 161"/>
            <p:cNvSpPr>
              <a:spLocks noChangeShapeType="1"/>
            </p:cNvSpPr>
            <p:nvPr/>
          </p:nvSpPr>
          <p:spPr bwMode="auto">
            <a:xfrm flipH="1">
              <a:off x="3456" y="1968"/>
              <a:ext cx="24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62"/>
          <p:cNvGrpSpPr>
            <a:grpSpLocks/>
          </p:cNvGrpSpPr>
          <p:nvPr/>
        </p:nvGrpSpPr>
        <p:grpSpPr bwMode="auto">
          <a:xfrm>
            <a:off x="2088775" y="2600474"/>
            <a:ext cx="2743200" cy="914400"/>
            <a:chOff x="2160" y="1152"/>
            <a:chExt cx="240" cy="768"/>
          </a:xfrm>
        </p:grpSpPr>
        <p:sp>
          <p:nvSpPr>
            <p:cNvPr id="23572" name="Line 163"/>
            <p:cNvSpPr>
              <a:spLocks noChangeShapeType="1"/>
            </p:cNvSpPr>
            <p:nvPr/>
          </p:nvSpPr>
          <p:spPr bwMode="auto">
            <a:xfrm>
              <a:off x="2160" y="11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73" name="Line 164"/>
            <p:cNvSpPr>
              <a:spLocks noChangeShapeType="1"/>
            </p:cNvSpPr>
            <p:nvPr/>
          </p:nvSpPr>
          <p:spPr bwMode="auto">
            <a:xfrm>
              <a:off x="2160" y="15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74" name="Line 165"/>
            <p:cNvSpPr>
              <a:spLocks noChangeShapeType="1"/>
            </p:cNvSpPr>
            <p:nvPr/>
          </p:nvSpPr>
          <p:spPr bwMode="auto">
            <a:xfrm>
              <a:off x="2160" y="1920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5" name="矩形 164"/>
          <p:cNvSpPr/>
          <p:nvPr/>
        </p:nvSpPr>
        <p:spPr>
          <a:xfrm>
            <a:off x="4497012" y="4797241"/>
            <a:ext cx="838517" cy="289711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14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75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5" dur="500"/>
                                        <p:tgtEl>
                                          <p:spTgt spid="375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1" grpId="0" autoUpdateAnimBg="0"/>
      <p:bldP spid="375812" grpId="0" animBg="1" autoUpdateAnimBg="0"/>
      <p:bldP spid="375813" grpId="0" autoUpdateAnimBg="0"/>
      <p:bldP spid="375814" grpId="0" autoUpdateAnimBg="0"/>
      <p:bldP spid="375816" grpId="0" autoUpdateAnimBg="0"/>
      <p:bldP spid="375820" grpId="0" animBg="1"/>
      <p:bldP spid="375821" grpId="0" autoUpdateAnimBg="0"/>
      <p:bldP spid="1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92138"/>
            <a:ext cx="7315200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PN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结加反向电压 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反向偏置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667000" y="3336931"/>
            <a:ext cx="2133600" cy="369888"/>
            <a:chOff x="2400" y="2707"/>
            <a:chExt cx="1344" cy="233"/>
          </a:xfrm>
        </p:grpSpPr>
        <p:sp>
          <p:nvSpPr>
            <p:cNvPr id="24725" name="Line 4"/>
            <p:cNvSpPr>
              <a:spLocks noChangeShapeType="1"/>
            </p:cNvSpPr>
            <p:nvPr/>
          </p:nvSpPr>
          <p:spPr bwMode="auto">
            <a:xfrm flipH="1">
              <a:off x="2400" y="2851"/>
              <a:ext cx="4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837" name="Text Box 5"/>
            <p:cNvSpPr txBox="1">
              <a:spLocks noChangeArrowheads="1"/>
            </p:cNvSpPr>
            <p:nvPr/>
          </p:nvSpPr>
          <p:spPr bwMode="auto">
            <a:xfrm>
              <a:off x="2892" y="2707"/>
              <a:ext cx="85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>
                  <a:solidFill>
                    <a:srgbClr val="0033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外电场</a:t>
              </a:r>
            </a:p>
          </p:txBody>
        </p:sp>
      </p:grpSp>
      <p:sp>
        <p:nvSpPr>
          <p:cNvPr id="376838" name="Rectangle 6"/>
          <p:cNvSpPr>
            <a:spLocks noChangeArrowheads="1"/>
          </p:cNvSpPr>
          <p:nvPr/>
        </p:nvSpPr>
        <p:spPr bwMode="auto">
          <a:xfrm>
            <a:off x="5749925" y="596900"/>
            <a:ext cx="2632075" cy="528638"/>
          </a:xfrm>
          <a:prstGeom prst="rect">
            <a:avLst/>
          </a:prstGeom>
          <a:solidFill>
            <a:srgbClr val="FFFF99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接负、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接正 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600575" y="1835150"/>
            <a:ext cx="304800" cy="976313"/>
            <a:chOff x="2160" y="1152"/>
            <a:chExt cx="240" cy="768"/>
          </a:xfrm>
        </p:grpSpPr>
        <p:sp>
          <p:nvSpPr>
            <p:cNvPr id="24722" name="Line 8"/>
            <p:cNvSpPr>
              <a:spLocks noChangeShapeType="1"/>
            </p:cNvSpPr>
            <p:nvPr/>
          </p:nvSpPr>
          <p:spPr bwMode="auto">
            <a:xfrm>
              <a:off x="2160" y="115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23" name="Line 9"/>
            <p:cNvSpPr>
              <a:spLocks noChangeShapeType="1"/>
            </p:cNvSpPr>
            <p:nvPr/>
          </p:nvSpPr>
          <p:spPr bwMode="auto">
            <a:xfrm>
              <a:off x="2160" y="153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24" name="Line 10"/>
            <p:cNvSpPr>
              <a:spLocks noChangeShapeType="1"/>
            </p:cNvSpPr>
            <p:nvPr/>
          </p:nvSpPr>
          <p:spPr bwMode="auto">
            <a:xfrm>
              <a:off x="2160" y="192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103438" y="1835150"/>
            <a:ext cx="304800" cy="976313"/>
            <a:chOff x="3456" y="1200"/>
            <a:chExt cx="240" cy="768"/>
          </a:xfrm>
        </p:grpSpPr>
        <p:sp>
          <p:nvSpPr>
            <p:cNvPr id="24719" name="Line 12"/>
            <p:cNvSpPr>
              <a:spLocks noChangeShapeType="1"/>
            </p:cNvSpPr>
            <p:nvPr/>
          </p:nvSpPr>
          <p:spPr bwMode="auto">
            <a:xfrm flipH="1">
              <a:off x="3456" y="120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20" name="Line 13"/>
            <p:cNvSpPr>
              <a:spLocks noChangeShapeType="1"/>
            </p:cNvSpPr>
            <p:nvPr/>
          </p:nvSpPr>
          <p:spPr bwMode="auto">
            <a:xfrm flipH="1">
              <a:off x="3456" y="158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21" name="Line 14"/>
            <p:cNvSpPr>
              <a:spLocks noChangeShapeType="1"/>
            </p:cNvSpPr>
            <p:nvPr/>
          </p:nvSpPr>
          <p:spPr bwMode="auto">
            <a:xfrm flipH="1">
              <a:off x="3456" y="19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583" name="Group 15"/>
          <p:cNvGrpSpPr>
            <a:grpSpLocks/>
          </p:cNvGrpSpPr>
          <p:nvPr/>
        </p:nvGrpSpPr>
        <p:grpSpPr bwMode="auto">
          <a:xfrm>
            <a:off x="1066800" y="1371600"/>
            <a:ext cx="4887913" cy="2193925"/>
            <a:chOff x="672" y="1210"/>
            <a:chExt cx="3079" cy="1382"/>
          </a:xfrm>
        </p:grpSpPr>
        <p:sp>
          <p:nvSpPr>
            <p:cNvPr id="376848" name="Rectangle 16"/>
            <p:cNvSpPr>
              <a:spLocks noChangeArrowheads="1"/>
            </p:cNvSpPr>
            <p:nvPr/>
          </p:nvSpPr>
          <p:spPr bwMode="auto">
            <a:xfrm>
              <a:off x="672" y="1210"/>
              <a:ext cx="1554" cy="104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zh-CN" altLang="zh-CN" sz="2000" b="1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96" name="Rectangle 17"/>
            <p:cNvSpPr>
              <a:spLocks noChangeArrowheads="1"/>
            </p:cNvSpPr>
            <p:nvPr/>
          </p:nvSpPr>
          <p:spPr bwMode="auto">
            <a:xfrm>
              <a:off x="2226" y="1210"/>
              <a:ext cx="1525" cy="104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4597" name="Oval 18"/>
            <p:cNvSpPr>
              <a:spLocks noChangeArrowheads="1"/>
            </p:cNvSpPr>
            <p:nvPr/>
          </p:nvSpPr>
          <p:spPr bwMode="auto">
            <a:xfrm>
              <a:off x="3167" y="1508"/>
              <a:ext cx="39" cy="37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4598" name="Oval 19"/>
            <p:cNvSpPr>
              <a:spLocks noChangeArrowheads="1"/>
            </p:cNvSpPr>
            <p:nvPr/>
          </p:nvSpPr>
          <p:spPr bwMode="auto">
            <a:xfrm>
              <a:off x="1181" y="1844"/>
              <a:ext cx="38" cy="3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4599" name="Line 20"/>
            <p:cNvSpPr>
              <a:spLocks noChangeShapeType="1"/>
            </p:cNvSpPr>
            <p:nvPr/>
          </p:nvSpPr>
          <p:spPr bwMode="auto">
            <a:xfrm flipH="1">
              <a:off x="2725" y="1210"/>
              <a:ext cx="10" cy="103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600" name="Group 21"/>
            <p:cNvGrpSpPr>
              <a:grpSpLocks/>
            </p:cNvGrpSpPr>
            <p:nvPr/>
          </p:nvGrpSpPr>
          <p:grpSpPr bwMode="auto">
            <a:xfrm>
              <a:off x="1785" y="2246"/>
              <a:ext cx="1094" cy="233"/>
              <a:chOff x="2400" y="2254"/>
              <a:chExt cx="1368" cy="292"/>
            </a:xfrm>
          </p:grpSpPr>
          <p:sp>
            <p:nvSpPr>
              <p:cNvPr id="24717" name="Line 22"/>
              <p:cNvSpPr>
                <a:spLocks noChangeShapeType="1"/>
              </p:cNvSpPr>
              <p:nvPr/>
            </p:nvSpPr>
            <p:spPr bwMode="auto">
              <a:xfrm flipH="1">
                <a:off x="2400" y="2448"/>
                <a:ext cx="4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855" name="Text Box 23"/>
              <p:cNvSpPr txBox="1">
                <a:spLocks noChangeArrowheads="1"/>
              </p:cNvSpPr>
              <p:nvPr/>
            </p:nvSpPr>
            <p:spPr bwMode="auto">
              <a:xfrm>
                <a:off x="2891" y="2254"/>
                <a:ext cx="877" cy="2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内电场</a:t>
                </a:r>
              </a:p>
            </p:txBody>
          </p:sp>
        </p:grpSp>
        <p:sp>
          <p:nvSpPr>
            <p:cNvPr id="376856" name="Text Box 24"/>
            <p:cNvSpPr txBox="1">
              <a:spLocks noChangeArrowheads="1"/>
            </p:cNvSpPr>
            <p:nvPr/>
          </p:nvSpPr>
          <p:spPr bwMode="auto">
            <a:xfrm>
              <a:off x="912" y="2304"/>
              <a:ext cx="2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376857" name="Text Box 25"/>
            <p:cNvSpPr txBox="1">
              <a:spLocks noChangeArrowheads="1"/>
            </p:cNvSpPr>
            <p:nvPr/>
          </p:nvSpPr>
          <p:spPr bwMode="auto">
            <a:xfrm>
              <a:off x="3264" y="2304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cs typeface="Times New Roman" panose="02020603050405020304" pitchFamily="18" charset="0"/>
                </a:rPr>
                <a:t>N</a:t>
              </a:r>
            </a:p>
          </p:txBody>
        </p:sp>
        <p:grpSp>
          <p:nvGrpSpPr>
            <p:cNvPr id="24603" name="Group 26"/>
            <p:cNvGrpSpPr>
              <a:grpSpLocks/>
            </p:cNvGrpSpPr>
            <p:nvPr/>
          </p:nvGrpSpPr>
          <p:grpSpPr bwMode="auto">
            <a:xfrm>
              <a:off x="2284" y="1287"/>
              <a:ext cx="192" cy="857"/>
              <a:chOff x="3024" y="1104"/>
              <a:chExt cx="240" cy="1071"/>
            </a:xfrm>
          </p:grpSpPr>
          <p:sp>
            <p:nvSpPr>
              <p:cNvPr id="24711" name="Oval 27"/>
              <p:cNvSpPr>
                <a:spLocks noChangeArrowheads="1"/>
              </p:cNvSpPr>
              <p:nvPr/>
            </p:nvSpPr>
            <p:spPr bwMode="auto">
              <a:xfrm>
                <a:off x="3036" y="1151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860" name="Text Box 28"/>
              <p:cNvSpPr txBox="1">
                <a:spLocks noChangeArrowheads="1"/>
              </p:cNvSpPr>
              <p:nvPr/>
            </p:nvSpPr>
            <p:spPr bwMode="auto">
              <a:xfrm>
                <a:off x="3024" y="1104"/>
                <a:ext cx="240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713" name="Oval 29"/>
              <p:cNvSpPr>
                <a:spLocks noChangeArrowheads="1"/>
              </p:cNvSpPr>
              <p:nvPr/>
            </p:nvSpPr>
            <p:spPr bwMode="auto">
              <a:xfrm>
                <a:off x="3036" y="1524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862" name="Text Box 30"/>
              <p:cNvSpPr txBox="1">
                <a:spLocks noChangeArrowheads="1"/>
              </p:cNvSpPr>
              <p:nvPr/>
            </p:nvSpPr>
            <p:spPr bwMode="auto">
              <a:xfrm>
                <a:off x="3024" y="1476"/>
                <a:ext cx="240" cy="3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715" name="Oval 31"/>
              <p:cNvSpPr>
                <a:spLocks noChangeArrowheads="1"/>
              </p:cNvSpPr>
              <p:nvPr/>
            </p:nvSpPr>
            <p:spPr bwMode="auto">
              <a:xfrm>
                <a:off x="3036" y="1909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864" name="Text Box 32"/>
              <p:cNvSpPr txBox="1">
                <a:spLocks noChangeArrowheads="1"/>
              </p:cNvSpPr>
              <p:nvPr/>
            </p:nvSpPr>
            <p:spPr bwMode="auto">
              <a:xfrm>
                <a:off x="3024" y="1863"/>
                <a:ext cx="240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</p:grpSp>
        <p:grpSp>
          <p:nvGrpSpPr>
            <p:cNvPr id="24604" name="Group 33"/>
            <p:cNvGrpSpPr>
              <a:grpSpLocks/>
            </p:cNvGrpSpPr>
            <p:nvPr/>
          </p:nvGrpSpPr>
          <p:grpSpPr bwMode="auto">
            <a:xfrm>
              <a:off x="710" y="1287"/>
              <a:ext cx="269" cy="854"/>
              <a:chOff x="1073" y="1155"/>
              <a:chExt cx="336" cy="1067"/>
            </a:xfrm>
          </p:grpSpPr>
          <p:sp>
            <p:nvSpPr>
              <p:cNvPr id="376866" name="Text Box 34"/>
              <p:cNvSpPr txBox="1">
                <a:spLocks noChangeArrowheads="1"/>
              </p:cNvSpPr>
              <p:nvPr/>
            </p:nvSpPr>
            <p:spPr bwMode="auto">
              <a:xfrm>
                <a:off x="1073" y="1524"/>
                <a:ext cx="336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867" name="Text Box 35"/>
              <p:cNvSpPr txBox="1">
                <a:spLocks noChangeArrowheads="1"/>
              </p:cNvSpPr>
              <p:nvPr/>
            </p:nvSpPr>
            <p:spPr bwMode="auto">
              <a:xfrm>
                <a:off x="1073" y="1155"/>
                <a:ext cx="336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868" name="Text Box 36"/>
              <p:cNvSpPr txBox="1">
                <a:spLocks noChangeArrowheads="1"/>
              </p:cNvSpPr>
              <p:nvPr/>
            </p:nvSpPr>
            <p:spPr bwMode="auto">
              <a:xfrm>
                <a:off x="1073" y="1910"/>
                <a:ext cx="336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grpSp>
            <p:nvGrpSpPr>
              <p:cNvPr id="24704" name="Group 37"/>
              <p:cNvGrpSpPr>
                <a:grpSpLocks/>
              </p:cNvGrpSpPr>
              <p:nvPr/>
            </p:nvGrpSpPr>
            <p:grpSpPr bwMode="auto">
              <a:xfrm>
                <a:off x="1121" y="1201"/>
                <a:ext cx="192" cy="1007"/>
                <a:chOff x="1121" y="1201"/>
                <a:chExt cx="192" cy="1007"/>
              </a:xfrm>
            </p:grpSpPr>
            <p:sp>
              <p:nvSpPr>
                <p:cNvPr id="24705" name="Oval 38"/>
                <p:cNvSpPr>
                  <a:spLocks noChangeArrowheads="1"/>
                </p:cNvSpPr>
                <p:nvPr/>
              </p:nvSpPr>
              <p:spPr bwMode="auto">
                <a:xfrm>
                  <a:off x="1121" y="1571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706" name="Oval 39"/>
                <p:cNvSpPr>
                  <a:spLocks noChangeArrowheads="1"/>
                </p:cNvSpPr>
                <p:nvPr/>
              </p:nvSpPr>
              <p:spPr bwMode="auto">
                <a:xfrm>
                  <a:off x="1205" y="1780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707" name="Oval 40"/>
                <p:cNvSpPr>
                  <a:spLocks noChangeArrowheads="1"/>
                </p:cNvSpPr>
                <p:nvPr/>
              </p:nvSpPr>
              <p:spPr bwMode="auto">
                <a:xfrm>
                  <a:off x="1121" y="1201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708" name="Oval 41"/>
                <p:cNvSpPr>
                  <a:spLocks noChangeArrowheads="1"/>
                </p:cNvSpPr>
                <p:nvPr/>
              </p:nvSpPr>
              <p:spPr bwMode="auto">
                <a:xfrm>
                  <a:off x="1205" y="1410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709" name="Oval 42"/>
                <p:cNvSpPr>
                  <a:spLocks noChangeArrowheads="1"/>
                </p:cNvSpPr>
                <p:nvPr/>
              </p:nvSpPr>
              <p:spPr bwMode="auto">
                <a:xfrm>
                  <a:off x="1121" y="1954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710" name="Oval 43"/>
                <p:cNvSpPr>
                  <a:spLocks noChangeArrowheads="1"/>
                </p:cNvSpPr>
                <p:nvPr/>
              </p:nvSpPr>
              <p:spPr bwMode="auto">
                <a:xfrm>
                  <a:off x="1205" y="2163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4605" name="Group 44"/>
            <p:cNvGrpSpPr>
              <a:grpSpLocks/>
            </p:cNvGrpSpPr>
            <p:nvPr/>
          </p:nvGrpSpPr>
          <p:grpSpPr bwMode="auto">
            <a:xfrm>
              <a:off x="2860" y="1479"/>
              <a:ext cx="38" cy="656"/>
              <a:chOff x="3744" y="1344"/>
              <a:chExt cx="47" cy="820"/>
            </a:xfrm>
          </p:grpSpPr>
          <p:sp>
            <p:nvSpPr>
              <p:cNvPr id="24697" name="Oval 45"/>
              <p:cNvSpPr>
                <a:spLocks noChangeArrowheads="1"/>
              </p:cNvSpPr>
              <p:nvPr/>
            </p:nvSpPr>
            <p:spPr bwMode="auto">
              <a:xfrm>
                <a:off x="3744" y="1344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698" name="Group 46"/>
              <p:cNvGrpSpPr>
                <a:grpSpLocks/>
              </p:cNvGrpSpPr>
              <p:nvPr/>
            </p:nvGrpSpPr>
            <p:grpSpPr bwMode="auto">
              <a:xfrm>
                <a:off x="3744" y="1733"/>
                <a:ext cx="47" cy="431"/>
                <a:chOff x="3744" y="1733"/>
                <a:chExt cx="47" cy="431"/>
              </a:xfrm>
            </p:grpSpPr>
            <p:sp>
              <p:nvSpPr>
                <p:cNvPr id="24699" name="Oval 47"/>
                <p:cNvSpPr>
                  <a:spLocks noChangeArrowheads="1"/>
                </p:cNvSpPr>
                <p:nvPr/>
              </p:nvSpPr>
              <p:spPr bwMode="auto">
                <a:xfrm>
                  <a:off x="3744" y="1733"/>
                  <a:ext cx="47" cy="4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700" name="Oval 48"/>
                <p:cNvSpPr>
                  <a:spLocks noChangeArrowheads="1"/>
                </p:cNvSpPr>
                <p:nvPr/>
              </p:nvSpPr>
              <p:spPr bwMode="auto">
                <a:xfrm>
                  <a:off x="3744" y="2118"/>
                  <a:ext cx="47" cy="4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4606" name="Group 49"/>
            <p:cNvGrpSpPr>
              <a:grpSpLocks/>
            </p:cNvGrpSpPr>
            <p:nvPr/>
          </p:nvGrpSpPr>
          <p:grpSpPr bwMode="auto">
            <a:xfrm>
              <a:off x="1171" y="1287"/>
              <a:ext cx="269" cy="854"/>
              <a:chOff x="1073" y="1155"/>
              <a:chExt cx="336" cy="1067"/>
            </a:xfrm>
          </p:grpSpPr>
          <p:sp>
            <p:nvSpPr>
              <p:cNvPr id="376882" name="Text Box 50"/>
              <p:cNvSpPr txBox="1">
                <a:spLocks noChangeArrowheads="1"/>
              </p:cNvSpPr>
              <p:nvPr/>
            </p:nvSpPr>
            <p:spPr bwMode="auto">
              <a:xfrm>
                <a:off x="1073" y="1524"/>
                <a:ext cx="336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883" name="Text Box 51"/>
              <p:cNvSpPr txBox="1">
                <a:spLocks noChangeArrowheads="1"/>
              </p:cNvSpPr>
              <p:nvPr/>
            </p:nvSpPr>
            <p:spPr bwMode="auto">
              <a:xfrm>
                <a:off x="1073" y="1155"/>
                <a:ext cx="336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884" name="Text Box 52"/>
              <p:cNvSpPr txBox="1">
                <a:spLocks noChangeArrowheads="1"/>
              </p:cNvSpPr>
              <p:nvPr/>
            </p:nvSpPr>
            <p:spPr bwMode="auto">
              <a:xfrm>
                <a:off x="1073" y="1910"/>
                <a:ext cx="336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grpSp>
            <p:nvGrpSpPr>
              <p:cNvPr id="24690" name="Group 53"/>
              <p:cNvGrpSpPr>
                <a:grpSpLocks/>
              </p:cNvGrpSpPr>
              <p:nvPr/>
            </p:nvGrpSpPr>
            <p:grpSpPr bwMode="auto">
              <a:xfrm>
                <a:off x="1121" y="1201"/>
                <a:ext cx="192" cy="1007"/>
                <a:chOff x="1121" y="1201"/>
                <a:chExt cx="192" cy="1007"/>
              </a:xfrm>
            </p:grpSpPr>
            <p:sp>
              <p:nvSpPr>
                <p:cNvPr id="24691" name="Oval 54"/>
                <p:cNvSpPr>
                  <a:spLocks noChangeArrowheads="1"/>
                </p:cNvSpPr>
                <p:nvPr/>
              </p:nvSpPr>
              <p:spPr bwMode="auto">
                <a:xfrm>
                  <a:off x="1121" y="1571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92" name="Oval 55"/>
                <p:cNvSpPr>
                  <a:spLocks noChangeArrowheads="1"/>
                </p:cNvSpPr>
                <p:nvPr/>
              </p:nvSpPr>
              <p:spPr bwMode="auto">
                <a:xfrm>
                  <a:off x="1205" y="1780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93" name="Oval 56"/>
                <p:cNvSpPr>
                  <a:spLocks noChangeArrowheads="1"/>
                </p:cNvSpPr>
                <p:nvPr/>
              </p:nvSpPr>
              <p:spPr bwMode="auto">
                <a:xfrm>
                  <a:off x="1121" y="1201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94" name="Oval 57"/>
                <p:cNvSpPr>
                  <a:spLocks noChangeArrowheads="1"/>
                </p:cNvSpPr>
                <p:nvPr/>
              </p:nvSpPr>
              <p:spPr bwMode="auto">
                <a:xfrm>
                  <a:off x="1205" y="1410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95" name="Oval 58"/>
                <p:cNvSpPr>
                  <a:spLocks noChangeArrowheads="1"/>
                </p:cNvSpPr>
                <p:nvPr/>
              </p:nvSpPr>
              <p:spPr bwMode="auto">
                <a:xfrm>
                  <a:off x="1121" y="1954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96" name="Oval 59"/>
                <p:cNvSpPr>
                  <a:spLocks noChangeArrowheads="1"/>
                </p:cNvSpPr>
                <p:nvPr/>
              </p:nvSpPr>
              <p:spPr bwMode="auto">
                <a:xfrm>
                  <a:off x="1205" y="2163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4607" name="Group 60"/>
            <p:cNvGrpSpPr>
              <a:grpSpLocks/>
            </p:cNvGrpSpPr>
            <p:nvPr/>
          </p:nvGrpSpPr>
          <p:grpSpPr bwMode="auto">
            <a:xfrm>
              <a:off x="3014" y="1287"/>
              <a:ext cx="192" cy="856"/>
              <a:chOff x="4432" y="1180"/>
              <a:chExt cx="241" cy="1070"/>
            </a:xfrm>
          </p:grpSpPr>
          <p:sp>
            <p:nvSpPr>
              <p:cNvPr id="24678" name="Oval 61"/>
              <p:cNvSpPr>
                <a:spLocks noChangeArrowheads="1"/>
              </p:cNvSpPr>
              <p:nvPr/>
            </p:nvSpPr>
            <p:spPr bwMode="auto">
              <a:xfrm>
                <a:off x="4444" y="1227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894" name="Text Box 62"/>
              <p:cNvSpPr txBox="1">
                <a:spLocks noChangeArrowheads="1"/>
              </p:cNvSpPr>
              <p:nvPr/>
            </p:nvSpPr>
            <p:spPr bwMode="auto">
              <a:xfrm>
                <a:off x="4432" y="1180"/>
                <a:ext cx="241" cy="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680" name="Oval 63"/>
              <p:cNvSpPr>
                <a:spLocks noChangeArrowheads="1"/>
              </p:cNvSpPr>
              <p:nvPr/>
            </p:nvSpPr>
            <p:spPr bwMode="auto">
              <a:xfrm>
                <a:off x="4528" y="1436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81" name="Oval 64"/>
              <p:cNvSpPr>
                <a:spLocks noChangeArrowheads="1"/>
              </p:cNvSpPr>
              <p:nvPr/>
            </p:nvSpPr>
            <p:spPr bwMode="auto">
              <a:xfrm>
                <a:off x="4444" y="1600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897" name="Text Box 65"/>
              <p:cNvSpPr txBox="1">
                <a:spLocks noChangeArrowheads="1"/>
              </p:cNvSpPr>
              <p:nvPr/>
            </p:nvSpPr>
            <p:spPr bwMode="auto">
              <a:xfrm>
                <a:off x="4432" y="1553"/>
                <a:ext cx="241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683" name="Oval 66"/>
              <p:cNvSpPr>
                <a:spLocks noChangeArrowheads="1"/>
              </p:cNvSpPr>
              <p:nvPr/>
            </p:nvSpPr>
            <p:spPr bwMode="auto">
              <a:xfrm>
                <a:off x="4528" y="1809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84" name="Oval 67"/>
              <p:cNvSpPr>
                <a:spLocks noChangeArrowheads="1"/>
              </p:cNvSpPr>
              <p:nvPr/>
            </p:nvSpPr>
            <p:spPr bwMode="auto">
              <a:xfrm>
                <a:off x="4444" y="1985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900" name="Text Box 68"/>
              <p:cNvSpPr txBox="1">
                <a:spLocks noChangeArrowheads="1"/>
              </p:cNvSpPr>
              <p:nvPr/>
            </p:nvSpPr>
            <p:spPr bwMode="auto">
              <a:xfrm>
                <a:off x="4432" y="1938"/>
                <a:ext cx="241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686" name="Oval 69"/>
              <p:cNvSpPr>
                <a:spLocks noChangeArrowheads="1"/>
              </p:cNvSpPr>
              <p:nvPr/>
            </p:nvSpPr>
            <p:spPr bwMode="auto">
              <a:xfrm>
                <a:off x="4528" y="2194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608" name="Group 70"/>
            <p:cNvGrpSpPr>
              <a:grpSpLocks/>
            </p:cNvGrpSpPr>
            <p:nvPr/>
          </p:nvGrpSpPr>
          <p:grpSpPr bwMode="auto">
            <a:xfrm>
              <a:off x="3474" y="1287"/>
              <a:ext cx="192" cy="856"/>
              <a:chOff x="4432" y="1180"/>
              <a:chExt cx="240" cy="1070"/>
            </a:xfrm>
          </p:grpSpPr>
          <p:sp>
            <p:nvSpPr>
              <p:cNvPr id="24669" name="Oval 71"/>
              <p:cNvSpPr>
                <a:spLocks noChangeArrowheads="1"/>
              </p:cNvSpPr>
              <p:nvPr/>
            </p:nvSpPr>
            <p:spPr bwMode="auto">
              <a:xfrm>
                <a:off x="4444" y="1227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904" name="Text Box 72"/>
              <p:cNvSpPr txBox="1">
                <a:spLocks noChangeArrowheads="1"/>
              </p:cNvSpPr>
              <p:nvPr/>
            </p:nvSpPr>
            <p:spPr bwMode="auto">
              <a:xfrm>
                <a:off x="4432" y="1180"/>
                <a:ext cx="240" cy="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671" name="Oval 73"/>
              <p:cNvSpPr>
                <a:spLocks noChangeArrowheads="1"/>
              </p:cNvSpPr>
              <p:nvPr/>
            </p:nvSpPr>
            <p:spPr bwMode="auto">
              <a:xfrm>
                <a:off x="4528" y="1436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72" name="Oval 74"/>
              <p:cNvSpPr>
                <a:spLocks noChangeArrowheads="1"/>
              </p:cNvSpPr>
              <p:nvPr/>
            </p:nvSpPr>
            <p:spPr bwMode="auto">
              <a:xfrm>
                <a:off x="4444" y="1600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907" name="Text Box 75"/>
              <p:cNvSpPr txBox="1">
                <a:spLocks noChangeArrowheads="1"/>
              </p:cNvSpPr>
              <p:nvPr/>
            </p:nvSpPr>
            <p:spPr bwMode="auto">
              <a:xfrm>
                <a:off x="4432" y="1553"/>
                <a:ext cx="240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674" name="Oval 76"/>
              <p:cNvSpPr>
                <a:spLocks noChangeArrowheads="1"/>
              </p:cNvSpPr>
              <p:nvPr/>
            </p:nvSpPr>
            <p:spPr bwMode="auto">
              <a:xfrm>
                <a:off x="4528" y="1809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75" name="Oval 77"/>
              <p:cNvSpPr>
                <a:spLocks noChangeArrowheads="1"/>
              </p:cNvSpPr>
              <p:nvPr/>
            </p:nvSpPr>
            <p:spPr bwMode="auto">
              <a:xfrm>
                <a:off x="4444" y="1985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910" name="Text Box 78"/>
              <p:cNvSpPr txBox="1">
                <a:spLocks noChangeArrowheads="1"/>
              </p:cNvSpPr>
              <p:nvPr/>
            </p:nvSpPr>
            <p:spPr bwMode="auto">
              <a:xfrm>
                <a:off x="4432" y="1938"/>
                <a:ext cx="240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677" name="Oval 79"/>
              <p:cNvSpPr>
                <a:spLocks noChangeArrowheads="1"/>
              </p:cNvSpPr>
              <p:nvPr/>
            </p:nvSpPr>
            <p:spPr bwMode="auto">
              <a:xfrm>
                <a:off x="4528" y="2194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609" name="Group 80"/>
            <p:cNvGrpSpPr>
              <a:grpSpLocks/>
            </p:cNvGrpSpPr>
            <p:nvPr/>
          </p:nvGrpSpPr>
          <p:grpSpPr bwMode="auto">
            <a:xfrm>
              <a:off x="3244" y="1287"/>
              <a:ext cx="192" cy="856"/>
              <a:chOff x="4432" y="1180"/>
              <a:chExt cx="240" cy="1070"/>
            </a:xfrm>
          </p:grpSpPr>
          <p:sp>
            <p:nvSpPr>
              <p:cNvPr id="24660" name="Oval 81"/>
              <p:cNvSpPr>
                <a:spLocks noChangeArrowheads="1"/>
              </p:cNvSpPr>
              <p:nvPr/>
            </p:nvSpPr>
            <p:spPr bwMode="auto">
              <a:xfrm>
                <a:off x="4444" y="1227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914" name="Text Box 82"/>
              <p:cNvSpPr txBox="1">
                <a:spLocks noChangeArrowheads="1"/>
              </p:cNvSpPr>
              <p:nvPr/>
            </p:nvSpPr>
            <p:spPr bwMode="auto">
              <a:xfrm>
                <a:off x="4432" y="1180"/>
                <a:ext cx="240" cy="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662" name="Oval 83"/>
              <p:cNvSpPr>
                <a:spLocks noChangeArrowheads="1"/>
              </p:cNvSpPr>
              <p:nvPr/>
            </p:nvSpPr>
            <p:spPr bwMode="auto">
              <a:xfrm>
                <a:off x="4528" y="1436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63" name="Oval 84"/>
              <p:cNvSpPr>
                <a:spLocks noChangeArrowheads="1"/>
              </p:cNvSpPr>
              <p:nvPr/>
            </p:nvSpPr>
            <p:spPr bwMode="auto">
              <a:xfrm>
                <a:off x="4444" y="1600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917" name="Text Box 85"/>
              <p:cNvSpPr txBox="1">
                <a:spLocks noChangeArrowheads="1"/>
              </p:cNvSpPr>
              <p:nvPr/>
            </p:nvSpPr>
            <p:spPr bwMode="auto">
              <a:xfrm>
                <a:off x="4432" y="1553"/>
                <a:ext cx="240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665" name="Oval 86"/>
              <p:cNvSpPr>
                <a:spLocks noChangeArrowheads="1"/>
              </p:cNvSpPr>
              <p:nvPr/>
            </p:nvSpPr>
            <p:spPr bwMode="auto">
              <a:xfrm>
                <a:off x="4528" y="1809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66" name="Oval 87"/>
              <p:cNvSpPr>
                <a:spLocks noChangeArrowheads="1"/>
              </p:cNvSpPr>
              <p:nvPr/>
            </p:nvSpPr>
            <p:spPr bwMode="auto">
              <a:xfrm>
                <a:off x="4444" y="1985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920" name="Text Box 88"/>
              <p:cNvSpPr txBox="1">
                <a:spLocks noChangeArrowheads="1"/>
              </p:cNvSpPr>
              <p:nvPr/>
            </p:nvSpPr>
            <p:spPr bwMode="auto">
              <a:xfrm>
                <a:off x="4432" y="1938"/>
                <a:ext cx="240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668" name="Oval 89"/>
              <p:cNvSpPr>
                <a:spLocks noChangeArrowheads="1"/>
              </p:cNvSpPr>
              <p:nvPr/>
            </p:nvSpPr>
            <p:spPr bwMode="auto">
              <a:xfrm>
                <a:off x="4528" y="2194"/>
                <a:ext cx="47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610" name="Group 90"/>
            <p:cNvGrpSpPr>
              <a:grpSpLocks/>
            </p:cNvGrpSpPr>
            <p:nvPr/>
          </p:nvGrpSpPr>
          <p:grpSpPr bwMode="auto">
            <a:xfrm>
              <a:off x="1939" y="1287"/>
              <a:ext cx="269" cy="853"/>
              <a:chOff x="2592" y="1104"/>
              <a:chExt cx="337" cy="1066"/>
            </a:xfrm>
          </p:grpSpPr>
          <p:sp>
            <p:nvSpPr>
              <p:cNvPr id="376923" name="Text Box 91"/>
              <p:cNvSpPr txBox="1">
                <a:spLocks noChangeArrowheads="1"/>
              </p:cNvSpPr>
              <p:nvPr/>
            </p:nvSpPr>
            <p:spPr bwMode="auto">
              <a:xfrm>
                <a:off x="2592" y="1473"/>
                <a:ext cx="337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924" name="Text Box 92"/>
              <p:cNvSpPr txBox="1">
                <a:spLocks noChangeArrowheads="1"/>
              </p:cNvSpPr>
              <p:nvPr/>
            </p:nvSpPr>
            <p:spPr bwMode="auto">
              <a:xfrm>
                <a:off x="2592" y="1104"/>
                <a:ext cx="337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925" name="Text Box 93"/>
              <p:cNvSpPr txBox="1">
                <a:spLocks noChangeArrowheads="1"/>
              </p:cNvSpPr>
              <p:nvPr/>
            </p:nvSpPr>
            <p:spPr bwMode="auto">
              <a:xfrm>
                <a:off x="2592" y="1858"/>
                <a:ext cx="337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24657" name="Oval 94"/>
              <p:cNvSpPr>
                <a:spLocks noChangeArrowheads="1"/>
              </p:cNvSpPr>
              <p:nvPr/>
            </p:nvSpPr>
            <p:spPr bwMode="auto">
              <a:xfrm>
                <a:off x="2640" y="1520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58" name="Oval 95"/>
              <p:cNvSpPr>
                <a:spLocks noChangeArrowheads="1"/>
              </p:cNvSpPr>
              <p:nvPr/>
            </p:nvSpPr>
            <p:spPr bwMode="auto">
              <a:xfrm>
                <a:off x="2640" y="1150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59" name="Oval 96"/>
              <p:cNvSpPr>
                <a:spLocks noChangeArrowheads="1"/>
              </p:cNvSpPr>
              <p:nvPr/>
            </p:nvSpPr>
            <p:spPr bwMode="auto">
              <a:xfrm>
                <a:off x="2640" y="1903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611" name="Group 97"/>
            <p:cNvGrpSpPr>
              <a:grpSpLocks/>
            </p:cNvGrpSpPr>
            <p:nvPr/>
          </p:nvGrpSpPr>
          <p:grpSpPr bwMode="auto">
            <a:xfrm>
              <a:off x="941" y="1287"/>
              <a:ext cx="268" cy="854"/>
              <a:chOff x="1073" y="1155"/>
              <a:chExt cx="335" cy="1067"/>
            </a:xfrm>
          </p:grpSpPr>
          <p:sp>
            <p:nvSpPr>
              <p:cNvPr id="376930" name="Text Box 98"/>
              <p:cNvSpPr txBox="1">
                <a:spLocks noChangeArrowheads="1"/>
              </p:cNvSpPr>
              <p:nvPr/>
            </p:nvSpPr>
            <p:spPr bwMode="auto">
              <a:xfrm>
                <a:off x="1073" y="1524"/>
                <a:ext cx="335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931" name="Text Box 99"/>
              <p:cNvSpPr txBox="1">
                <a:spLocks noChangeArrowheads="1"/>
              </p:cNvSpPr>
              <p:nvPr/>
            </p:nvSpPr>
            <p:spPr bwMode="auto">
              <a:xfrm>
                <a:off x="1073" y="1155"/>
                <a:ext cx="335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932" name="Text Box 100"/>
              <p:cNvSpPr txBox="1">
                <a:spLocks noChangeArrowheads="1"/>
              </p:cNvSpPr>
              <p:nvPr/>
            </p:nvSpPr>
            <p:spPr bwMode="auto">
              <a:xfrm>
                <a:off x="1073" y="1910"/>
                <a:ext cx="335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grpSp>
            <p:nvGrpSpPr>
              <p:cNvPr id="24647" name="Group 101"/>
              <p:cNvGrpSpPr>
                <a:grpSpLocks/>
              </p:cNvGrpSpPr>
              <p:nvPr/>
            </p:nvGrpSpPr>
            <p:grpSpPr bwMode="auto">
              <a:xfrm>
                <a:off x="1121" y="1201"/>
                <a:ext cx="192" cy="1007"/>
                <a:chOff x="1121" y="1201"/>
                <a:chExt cx="192" cy="1007"/>
              </a:xfrm>
            </p:grpSpPr>
            <p:sp>
              <p:nvSpPr>
                <p:cNvPr id="24648" name="Oval 102"/>
                <p:cNvSpPr>
                  <a:spLocks noChangeArrowheads="1"/>
                </p:cNvSpPr>
                <p:nvPr/>
              </p:nvSpPr>
              <p:spPr bwMode="auto">
                <a:xfrm>
                  <a:off x="1121" y="1571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49" name="Oval 103"/>
                <p:cNvSpPr>
                  <a:spLocks noChangeArrowheads="1"/>
                </p:cNvSpPr>
                <p:nvPr/>
              </p:nvSpPr>
              <p:spPr bwMode="auto">
                <a:xfrm>
                  <a:off x="1205" y="1780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50" name="Oval 104"/>
                <p:cNvSpPr>
                  <a:spLocks noChangeArrowheads="1"/>
                </p:cNvSpPr>
                <p:nvPr/>
              </p:nvSpPr>
              <p:spPr bwMode="auto">
                <a:xfrm>
                  <a:off x="1121" y="1201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51" name="Oval 105"/>
                <p:cNvSpPr>
                  <a:spLocks noChangeArrowheads="1"/>
                </p:cNvSpPr>
                <p:nvPr/>
              </p:nvSpPr>
              <p:spPr bwMode="auto">
                <a:xfrm>
                  <a:off x="1205" y="1410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52" name="Oval 106"/>
                <p:cNvSpPr>
                  <a:spLocks noChangeArrowheads="1"/>
                </p:cNvSpPr>
                <p:nvPr/>
              </p:nvSpPr>
              <p:spPr bwMode="auto">
                <a:xfrm>
                  <a:off x="1121" y="1954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53" name="Oval 107"/>
                <p:cNvSpPr>
                  <a:spLocks noChangeArrowheads="1"/>
                </p:cNvSpPr>
                <p:nvPr/>
              </p:nvSpPr>
              <p:spPr bwMode="auto">
                <a:xfrm>
                  <a:off x="1205" y="2163"/>
                  <a:ext cx="47" cy="45"/>
                </a:xfrm>
                <a:prstGeom prst="ellips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4612" name="Group 108"/>
            <p:cNvGrpSpPr>
              <a:grpSpLocks/>
            </p:cNvGrpSpPr>
            <p:nvPr/>
          </p:nvGrpSpPr>
          <p:grpSpPr bwMode="auto">
            <a:xfrm>
              <a:off x="1708" y="1287"/>
              <a:ext cx="269" cy="853"/>
              <a:chOff x="2591" y="1104"/>
              <a:chExt cx="337" cy="1066"/>
            </a:xfrm>
          </p:grpSpPr>
          <p:sp>
            <p:nvSpPr>
              <p:cNvPr id="376941" name="Text Box 109"/>
              <p:cNvSpPr txBox="1">
                <a:spLocks noChangeArrowheads="1"/>
              </p:cNvSpPr>
              <p:nvPr/>
            </p:nvSpPr>
            <p:spPr bwMode="auto">
              <a:xfrm>
                <a:off x="2591" y="1473"/>
                <a:ext cx="337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942" name="Text Box 110"/>
              <p:cNvSpPr txBox="1">
                <a:spLocks noChangeArrowheads="1"/>
              </p:cNvSpPr>
              <p:nvPr/>
            </p:nvSpPr>
            <p:spPr bwMode="auto">
              <a:xfrm>
                <a:off x="2591" y="1104"/>
                <a:ext cx="337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943" name="Text Box 111"/>
              <p:cNvSpPr txBox="1">
                <a:spLocks noChangeArrowheads="1"/>
              </p:cNvSpPr>
              <p:nvPr/>
            </p:nvSpPr>
            <p:spPr bwMode="auto">
              <a:xfrm>
                <a:off x="2591" y="1858"/>
                <a:ext cx="337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24641" name="Oval 112"/>
              <p:cNvSpPr>
                <a:spLocks noChangeArrowheads="1"/>
              </p:cNvSpPr>
              <p:nvPr/>
            </p:nvSpPr>
            <p:spPr bwMode="auto">
              <a:xfrm>
                <a:off x="2640" y="1520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42" name="Oval 113"/>
              <p:cNvSpPr>
                <a:spLocks noChangeArrowheads="1"/>
              </p:cNvSpPr>
              <p:nvPr/>
            </p:nvSpPr>
            <p:spPr bwMode="auto">
              <a:xfrm>
                <a:off x="2640" y="1150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43" name="Oval 114"/>
              <p:cNvSpPr>
                <a:spLocks noChangeArrowheads="1"/>
              </p:cNvSpPr>
              <p:nvPr/>
            </p:nvSpPr>
            <p:spPr bwMode="auto">
              <a:xfrm>
                <a:off x="2640" y="1903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613" name="Group 115"/>
            <p:cNvGrpSpPr>
              <a:grpSpLocks/>
            </p:cNvGrpSpPr>
            <p:nvPr/>
          </p:nvGrpSpPr>
          <p:grpSpPr bwMode="auto">
            <a:xfrm>
              <a:off x="2515" y="1287"/>
              <a:ext cx="192" cy="857"/>
              <a:chOff x="3024" y="1104"/>
              <a:chExt cx="241" cy="1071"/>
            </a:xfrm>
          </p:grpSpPr>
          <p:sp>
            <p:nvSpPr>
              <p:cNvPr id="24632" name="Oval 116"/>
              <p:cNvSpPr>
                <a:spLocks noChangeArrowheads="1"/>
              </p:cNvSpPr>
              <p:nvPr/>
            </p:nvSpPr>
            <p:spPr bwMode="auto">
              <a:xfrm>
                <a:off x="3036" y="1151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949" name="Text Box 117"/>
              <p:cNvSpPr txBox="1">
                <a:spLocks noChangeArrowheads="1"/>
              </p:cNvSpPr>
              <p:nvPr/>
            </p:nvSpPr>
            <p:spPr bwMode="auto">
              <a:xfrm>
                <a:off x="3024" y="1104"/>
                <a:ext cx="241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634" name="Oval 118"/>
              <p:cNvSpPr>
                <a:spLocks noChangeArrowheads="1"/>
              </p:cNvSpPr>
              <p:nvPr/>
            </p:nvSpPr>
            <p:spPr bwMode="auto">
              <a:xfrm>
                <a:off x="3036" y="1524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951" name="Text Box 119"/>
              <p:cNvSpPr txBox="1">
                <a:spLocks noChangeArrowheads="1"/>
              </p:cNvSpPr>
              <p:nvPr/>
            </p:nvSpPr>
            <p:spPr bwMode="auto">
              <a:xfrm>
                <a:off x="3024" y="1476"/>
                <a:ext cx="241" cy="3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636" name="Oval 120"/>
              <p:cNvSpPr>
                <a:spLocks noChangeArrowheads="1"/>
              </p:cNvSpPr>
              <p:nvPr/>
            </p:nvSpPr>
            <p:spPr bwMode="auto">
              <a:xfrm>
                <a:off x="3036" y="1909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6953" name="Text Box 121"/>
              <p:cNvSpPr txBox="1">
                <a:spLocks noChangeArrowheads="1"/>
              </p:cNvSpPr>
              <p:nvPr/>
            </p:nvSpPr>
            <p:spPr bwMode="auto">
              <a:xfrm>
                <a:off x="3024" y="1863"/>
                <a:ext cx="241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</p:grpSp>
        <p:grpSp>
          <p:nvGrpSpPr>
            <p:cNvPr id="24614" name="Group 122"/>
            <p:cNvGrpSpPr>
              <a:grpSpLocks/>
            </p:cNvGrpSpPr>
            <p:nvPr/>
          </p:nvGrpSpPr>
          <p:grpSpPr bwMode="auto">
            <a:xfrm>
              <a:off x="1519" y="1479"/>
              <a:ext cx="38" cy="638"/>
              <a:chOff x="2148" y="1359"/>
              <a:chExt cx="47" cy="798"/>
            </a:xfrm>
          </p:grpSpPr>
          <p:sp>
            <p:nvSpPr>
              <p:cNvPr id="24629" name="Oval 123"/>
              <p:cNvSpPr>
                <a:spLocks noChangeArrowheads="1"/>
              </p:cNvSpPr>
              <p:nvPr/>
            </p:nvSpPr>
            <p:spPr bwMode="auto">
              <a:xfrm>
                <a:off x="2148" y="1729"/>
                <a:ext cx="47" cy="45"/>
              </a:xfrm>
              <a:prstGeom prst="ellips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30" name="Oval 124"/>
              <p:cNvSpPr>
                <a:spLocks noChangeArrowheads="1"/>
              </p:cNvSpPr>
              <p:nvPr/>
            </p:nvSpPr>
            <p:spPr bwMode="auto">
              <a:xfrm>
                <a:off x="2148" y="1359"/>
                <a:ext cx="47" cy="45"/>
              </a:xfrm>
              <a:prstGeom prst="ellips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31" name="Oval 125"/>
              <p:cNvSpPr>
                <a:spLocks noChangeArrowheads="1"/>
              </p:cNvSpPr>
              <p:nvPr/>
            </p:nvSpPr>
            <p:spPr bwMode="auto">
              <a:xfrm>
                <a:off x="2148" y="2112"/>
                <a:ext cx="47" cy="45"/>
              </a:xfrm>
              <a:prstGeom prst="ellips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615" name="Line 126"/>
            <p:cNvSpPr>
              <a:spLocks noChangeShapeType="1"/>
            </p:cNvSpPr>
            <p:nvPr/>
          </p:nvSpPr>
          <p:spPr bwMode="auto">
            <a:xfrm flipH="1">
              <a:off x="1708" y="1210"/>
              <a:ext cx="11" cy="1045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16" name="Oval 127"/>
            <p:cNvSpPr>
              <a:spLocks noChangeArrowheads="1"/>
            </p:cNvSpPr>
            <p:nvPr/>
          </p:nvSpPr>
          <p:spPr bwMode="auto">
            <a:xfrm>
              <a:off x="2755" y="1324"/>
              <a:ext cx="153" cy="14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376960" name="Text Box 128"/>
            <p:cNvSpPr txBox="1">
              <a:spLocks noChangeArrowheads="1"/>
            </p:cNvSpPr>
            <p:nvPr/>
          </p:nvSpPr>
          <p:spPr bwMode="auto">
            <a:xfrm>
              <a:off x="2745" y="128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4618" name="Oval 129"/>
            <p:cNvSpPr>
              <a:spLocks noChangeArrowheads="1"/>
            </p:cNvSpPr>
            <p:nvPr/>
          </p:nvSpPr>
          <p:spPr bwMode="auto">
            <a:xfrm>
              <a:off x="2755" y="1623"/>
              <a:ext cx="153" cy="14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376962" name="Text Box 130"/>
            <p:cNvSpPr txBox="1">
              <a:spLocks noChangeArrowheads="1"/>
            </p:cNvSpPr>
            <p:nvPr/>
          </p:nvSpPr>
          <p:spPr bwMode="auto">
            <a:xfrm>
              <a:off x="2745" y="158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4620" name="Oval 131"/>
            <p:cNvSpPr>
              <a:spLocks noChangeArrowheads="1"/>
            </p:cNvSpPr>
            <p:nvPr/>
          </p:nvSpPr>
          <p:spPr bwMode="auto">
            <a:xfrm>
              <a:off x="2755" y="1931"/>
              <a:ext cx="153" cy="14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376964" name="Text Box 132"/>
            <p:cNvSpPr txBox="1">
              <a:spLocks noChangeArrowheads="1"/>
            </p:cNvSpPr>
            <p:nvPr/>
          </p:nvSpPr>
          <p:spPr bwMode="auto">
            <a:xfrm>
              <a:off x="2745" y="189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cs typeface="Times New Roman" panose="02020603050405020304" pitchFamily="18" charset="0"/>
                </a:rPr>
                <a:t>+</a:t>
              </a:r>
            </a:p>
          </p:txBody>
        </p:sp>
        <p:grpSp>
          <p:nvGrpSpPr>
            <p:cNvPr id="24622" name="Group 133"/>
            <p:cNvGrpSpPr>
              <a:grpSpLocks/>
            </p:cNvGrpSpPr>
            <p:nvPr/>
          </p:nvGrpSpPr>
          <p:grpSpPr bwMode="auto">
            <a:xfrm>
              <a:off x="1440" y="1287"/>
              <a:ext cx="268" cy="853"/>
              <a:chOff x="2592" y="1104"/>
              <a:chExt cx="335" cy="1066"/>
            </a:xfrm>
          </p:grpSpPr>
          <p:sp>
            <p:nvSpPr>
              <p:cNvPr id="376966" name="Text Box 134"/>
              <p:cNvSpPr txBox="1">
                <a:spLocks noChangeArrowheads="1"/>
              </p:cNvSpPr>
              <p:nvPr/>
            </p:nvSpPr>
            <p:spPr bwMode="auto">
              <a:xfrm>
                <a:off x="2592" y="1473"/>
                <a:ext cx="335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967" name="Text Box 135"/>
              <p:cNvSpPr txBox="1">
                <a:spLocks noChangeArrowheads="1"/>
              </p:cNvSpPr>
              <p:nvPr/>
            </p:nvSpPr>
            <p:spPr bwMode="auto">
              <a:xfrm>
                <a:off x="2592" y="1104"/>
                <a:ext cx="335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6968" name="Text Box 136"/>
              <p:cNvSpPr txBox="1">
                <a:spLocks noChangeArrowheads="1"/>
              </p:cNvSpPr>
              <p:nvPr/>
            </p:nvSpPr>
            <p:spPr bwMode="auto">
              <a:xfrm>
                <a:off x="2592" y="1858"/>
                <a:ext cx="335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24626" name="Oval 137"/>
              <p:cNvSpPr>
                <a:spLocks noChangeArrowheads="1"/>
              </p:cNvSpPr>
              <p:nvPr/>
            </p:nvSpPr>
            <p:spPr bwMode="auto">
              <a:xfrm>
                <a:off x="2640" y="1520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27" name="Oval 138"/>
              <p:cNvSpPr>
                <a:spLocks noChangeArrowheads="1"/>
              </p:cNvSpPr>
              <p:nvPr/>
            </p:nvSpPr>
            <p:spPr bwMode="auto">
              <a:xfrm>
                <a:off x="2640" y="1150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4628" name="Oval 139"/>
              <p:cNvSpPr>
                <a:spLocks noChangeArrowheads="1"/>
              </p:cNvSpPr>
              <p:nvPr/>
            </p:nvSpPr>
            <p:spPr bwMode="auto">
              <a:xfrm>
                <a:off x="2640" y="1903"/>
                <a:ext cx="192" cy="18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" name="Group 141"/>
          <p:cNvGrpSpPr>
            <a:grpSpLocks/>
          </p:cNvGrpSpPr>
          <p:nvPr/>
        </p:nvGrpSpPr>
        <p:grpSpPr bwMode="auto">
          <a:xfrm>
            <a:off x="609600" y="2193925"/>
            <a:ext cx="5867400" cy="2438400"/>
            <a:chOff x="384" y="1728"/>
            <a:chExt cx="3696" cy="1536"/>
          </a:xfrm>
        </p:grpSpPr>
        <p:sp>
          <p:nvSpPr>
            <p:cNvPr id="24585" name="Text Box 142"/>
            <p:cNvSpPr txBox="1">
              <a:spLocks noChangeArrowheads="1"/>
            </p:cNvSpPr>
            <p:nvPr/>
          </p:nvSpPr>
          <p:spPr bwMode="auto">
            <a:xfrm>
              <a:off x="1788" y="2707"/>
              <a:ext cx="37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3300"/>
                  </a:solidFill>
                  <a:cs typeface="Times New Roman" panose="02020603050405020304" pitchFamily="18" charset="0"/>
                </a:rPr>
                <a:t>–</a:t>
              </a:r>
            </a:p>
          </p:txBody>
        </p:sp>
        <p:sp>
          <p:nvSpPr>
            <p:cNvPr id="24586" name="Line 143"/>
            <p:cNvSpPr>
              <a:spLocks noChangeShapeType="1"/>
            </p:cNvSpPr>
            <p:nvPr/>
          </p:nvSpPr>
          <p:spPr bwMode="auto">
            <a:xfrm flipH="1">
              <a:off x="3706" y="1728"/>
              <a:ext cx="3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87" name="Line 144"/>
            <p:cNvSpPr>
              <a:spLocks noChangeShapeType="1"/>
            </p:cNvSpPr>
            <p:nvPr/>
          </p:nvSpPr>
          <p:spPr bwMode="auto">
            <a:xfrm>
              <a:off x="4080" y="1728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88" name="Line 145"/>
            <p:cNvSpPr>
              <a:spLocks noChangeShapeType="1"/>
            </p:cNvSpPr>
            <p:nvPr/>
          </p:nvSpPr>
          <p:spPr bwMode="auto">
            <a:xfrm flipH="1">
              <a:off x="384" y="1728"/>
              <a:ext cx="0" cy="13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89" name="Line 146"/>
            <p:cNvSpPr>
              <a:spLocks noChangeShapeType="1"/>
            </p:cNvSpPr>
            <p:nvPr/>
          </p:nvSpPr>
          <p:spPr bwMode="auto">
            <a:xfrm>
              <a:off x="384" y="3024"/>
              <a:ext cx="16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90" name="Line 147"/>
            <p:cNvSpPr>
              <a:spLocks noChangeShapeType="1"/>
            </p:cNvSpPr>
            <p:nvPr/>
          </p:nvSpPr>
          <p:spPr bwMode="auto">
            <a:xfrm>
              <a:off x="2209" y="3024"/>
              <a:ext cx="18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91" name="Line 148"/>
            <p:cNvSpPr>
              <a:spLocks noChangeShapeType="1"/>
            </p:cNvSpPr>
            <p:nvPr/>
          </p:nvSpPr>
          <p:spPr bwMode="auto">
            <a:xfrm>
              <a:off x="2208" y="278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92" name="Line 149"/>
            <p:cNvSpPr>
              <a:spLocks noChangeShapeType="1"/>
            </p:cNvSpPr>
            <p:nvPr/>
          </p:nvSpPr>
          <p:spPr bwMode="auto">
            <a:xfrm>
              <a:off x="2064" y="288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93" name="Line 150"/>
            <p:cNvSpPr>
              <a:spLocks noChangeShapeType="1"/>
            </p:cNvSpPr>
            <p:nvPr/>
          </p:nvSpPr>
          <p:spPr bwMode="auto">
            <a:xfrm flipH="1">
              <a:off x="384" y="1728"/>
              <a:ext cx="2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94" name="Text Box 151"/>
            <p:cNvSpPr txBox="1">
              <a:spLocks noChangeArrowheads="1"/>
            </p:cNvSpPr>
            <p:nvPr/>
          </p:nvSpPr>
          <p:spPr bwMode="auto">
            <a:xfrm>
              <a:off x="2255" y="2707"/>
              <a:ext cx="37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3300"/>
                  </a:solidFill>
                  <a:cs typeface="Times New Roman" panose="02020603050405020304" pitchFamily="18" charset="0"/>
                </a:rPr>
                <a:t>+</a:t>
              </a:r>
              <a:endParaRPr lang="en-US" altLang="zh-CN" sz="32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4570413" y="4101220"/>
            <a:ext cx="838517" cy="289711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710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6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8" grpId="0" animBg="1" autoUpdateAnimBg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ChangeArrowheads="1"/>
          </p:cNvSpPr>
          <p:nvPr/>
        </p:nvSpPr>
        <p:spPr bwMode="auto">
          <a:xfrm>
            <a:off x="2828925" y="977771"/>
            <a:ext cx="16001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 </a:t>
            </a:r>
            <a:r>
              <a:rPr lang="zh-CN" altLang="en-US" sz="24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结变宽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20571"/>
            <a:ext cx="7315200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PN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结加反向电压 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反向偏置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5604" name="Group 4"/>
          <p:cNvGrpSpPr>
            <a:grpSpLocks/>
          </p:cNvGrpSpPr>
          <p:nvPr/>
        </p:nvGrpSpPr>
        <p:grpSpPr bwMode="auto">
          <a:xfrm>
            <a:off x="2667000" y="3400302"/>
            <a:ext cx="2133600" cy="369888"/>
            <a:chOff x="2400" y="2707"/>
            <a:chExt cx="1344" cy="233"/>
          </a:xfrm>
        </p:grpSpPr>
        <p:sp>
          <p:nvSpPr>
            <p:cNvPr id="25739" name="Line 5"/>
            <p:cNvSpPr>
              <a:spLocks noChangeShapeType="1"/>
            </p:cNvSpPr>
            <p:nvPr/>
          </p:nvSpPr>
          <p:spPr bwMode="auto">
            <a:xfrm flipH="1">
              <a:off x="2400" y="2851"/>
              <a:ext cx="4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7862" name="Text Box 6"/>
            <p:cNvSpPr txBox="1">
              <a:spLocks noChangeArrowheads="1"/>
            </p:cNvSpPr>
            <p:nvPr/>
          </p:nvSpPr>
          <p:spPr bwMode="auto">
            <a:xfrm>
              <a:off x="2892" y="2707"/>
              <a:ext cx="85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33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外电场</a:t>
              </a:r>
            </a:p>
          </p:txBody>
        </p:sp>
      </p:grpSp>
      <p:sp>
        <p:nvSpPr>
          <p:cNvPr id="377863" name="Rectangle 7" descr="40%"/>
          <p:cNvSpPr>
            <a:spLocks noChangeArrowheads="1"/>
          </p:cNvSpPr>
          <p:nvPr/>
        </p:nvSpPr>
        <p:spPr bwMode="auto">
          <a:xfrm>
            <a:off x="6705600" y="1930271"/>
            <a:ext cx="20574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内电场被加强，少子的漂移加强，由于少子数量很少，形成很小的反向电流。</a:t>
            </a:r>
          </a:p>
        </p:txBody>
      </p:sp>
      <p:sp>
        <p:nvSpPr>
          <p:cNvPr id="377864" name="Line 8"/>
          <p:cNvSpPr>
            <a:spLocks noChangeShapeType="1"/>
          </p:cNvSpPr>
          <p:nvPr/>
        </p:nvSpPr>
        <p:spPr bwMode="auto">
          <a:xfrm>
            <a:off x="1524000" y="4132134"/>
            <a:ext cx="11430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865" name="Text Box 9"/>
          <p:cNvSpPr txBox="1">
            <a:spLocks noChangeArrowheads="1"/>
          </p:cNvSpPr>
          <p:nvPr/>
        </p:nvSpPr>
        <p:spPr bwMode="auto">
          <a:xfrm>
            <a:off x="1841500" y="3549521"/>
            <a:ext cx="496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cs typeface="Times New Roman" panose="02020603050405020304" pitchFamily="18" charset="0"/>
              </a:rPr>
              <a:t>R</a:t>
            </a:r>
            <a:endParaRPr lang="en-US" altLang="zh-CN" sz="2800">
              <a:cs typeface="Times New Roman" panose="02020603050405020304" pitchFamily="18" charset="0"/>
            </a:endParaRPr>
          </a:p>
        </p:txBody>
      </p:sp>
      <p:sp>
        <p:nvSpPr>
          <p:cNvPr id="377866" name="Rectangle 10"/>
          <p:cNvSpPr>
            <a:spLocks noChangeArrowheads="1"/>
          </p:cNvSpPr>
          <p:nvPr/>
        </p:nvSpPr>
        <p:spPr bwMode="auto">
          <a:xfrm>
            <a:off x="5749925" y="525334"/>
            <a:ext cx="2632075" cy="528637"/>
          </a:xfrm>
          <a:prstGeom prst="rect">
            <a:avLst/>
          </a:prstGeom>
          <a:solidFill>
            <a:srgbClr val="FFFF99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接负、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接正 </a:t>
            </a:r>
          </a:p>
        </p:txBody>
      </p:sp>
      <p:sp>
        <p:nvSpPr>
          <p:cNvPr id="377867" name="Rectangle 11"/>
          <p:cNvSpPr>
            <a:spLocks noChangeArrowheads="1"/>
          </p:cNvSpPr>
          <p:nvPr/>
        </p:nvSpPr>
        <p:spPr bwMode="auto">
          <a:xfrm>
            <a:off x="685800" y="5657721"/>
            <a:ext cx="83994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温度越高少子的数目越多，反向电流将随温度增加。</a:t>
            </a:r>
          </a:p>
        </p:txBody>
      </p:sp>
      <p:grpSp>
        <p:nvGrpSpPr>
          <p:cNvPr id="25610" name="Group 13"/>
          <p:cNvGrpSpPr>
            <a:grpSpLocks/>
          </p:cNvGrpSpPr>
          <p:nvPr/>
        </p:nvGrpSpPr>
        <p:grpSpPr bwMode="auto">
          <a:xfrm>
            <a:off x="609600" y="2257296"/>
            <a:ext cx="5867400" cy="2438400"/>
            <a:chOff x="384" y="1728"/>
            <a:chExt cx="3696" cy="1536"/>
          </a:xfrm>
        </p:grpSpPr>
        <p:sp>
          <p:nvSpPr>
            <p:cNvPr id="25729" name="Text Box 14"/>
            <p:cNvSpPr txBox="1">
              <a:spLocks noChangeArrowheads="1"/>
            </p:cNvSpPr>
            <p:nvPr/>
          </p:nvSpPr>
          <p:spPr bwMode="auto">
            <a:xfrm>
              <a:off x="1788" y="2707"/>
              <a:ext cx="37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3300"/>
                  </a:solidFill>
                  <a:cs typeface="Times New Roman" panose="02020603050405020304" pitchFamily="18" charset="0"/>
                </a:rPr>
                <a:t>–</a:t>
              </a:r>
            </a:p>
          </p:txBody>
        </p:sp>
        <p:sp>
          <p:nvSpPr>
            <p:cNvPr id="25730" name="Line 15"/>
            <p:cNvSpPr>
              <a:spLocks noChangeShapeType="1"/>
            </p:cNvSpPr>
            <p:nvPr/>
          </p:nvSpPr>
          <p:spPr bwMode="auto">
            <a:xfrm flipH="1">
              <a:off x="3706" y="1728"/>
              <a:ext cx="3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31" name="Line 16"/>
            <p:cNvSpPr>
              <a:spLocks noChangeShapeType="1"/>
            </p:cNvSpPr>
            <p:nvPr/>
          </p:nvSpPr>
          <p:spPr bwMode="auto">
            <a:xfrm>
              <a:off x="4080" y="1728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32" name="Line 17"/>
            <p:cNvSpPr>
              <a:spLocks noChangeShapeType="1"/>
            </p:cNvSpPr>
            <p:nvPr/>
          </p:nvSpPr>
          <p:spPr bwMode="auto">
            <a:xfrm flipH="1">
              <a:off x="384" y="1728"/>
              <a:ext cx="0" cy="13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33" name="Line 18"/>
            <p:cNvSpPr>
              <a:spLocks noChangeShapeType="1"/>
            </p:cNvSpPr>
            <p:nvPr/>
          </p:nvSpPr>
          <p:spPr bwMode="auto">
            <a:xfrm>
              <a:off x="384" y="3024"/>
              <a:ext cx="16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34" name="Line 19"/>
            <p:cNvSpPr>
              <a:spLocks noChangeShapeType="1"/>
            </p:cNvSpPr>
            <p:nvPr/>
          </p:nvSpPr>
          <p:spPr bwMode="auto">
            <a:xfrm>
              <a:off x="2209" y="3024"/>
              <a:ext cx="18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35" name="Line 20"/>
            <p:cNvSpPr>
              <a:spLocks noChangeShapeType="1"/>
            </p:cNvSpPr>
            <p:nvPr/>
          </p:nvSpPr>
          <p:spPr bwMode="auto">
            <a:xfrm>
              <a:off x="2208" y="278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36" name="Line 21"/>
            <p:cNvSpPr>
              <a:spLocks noChangeShapeType="1"/>
            </p:cNvSpPr>
            <p:nvPr/>
          </p:nvSpPr>
          <p:spPr bwMode="auto">
            <a:xfrm>
              <a:off x="2064" y="288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37" name="Line 22"/>
            <p:cNvSpPr>
              <a:spLocks noChangeShapeType="1"/>
            </p:cNvSpPr>
            <p:nvPr/>
          </p:nvSpPr>
          <p:spPr bwMode="auto">
            <a:xfrm flipH="1">
              <a:off x="384" y="1728"/>
              <a:ext cx="2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38" name="Text Box 23"/>
            <p:cNvSpPr txBox="1">
              <a:spLocks noChangeArrowheads="1"/>
            </p:cNvSpPr>
            <p:nvPr/>
          </p:nvSpPr>
          <p:spPr bwMode="auto">
            <a:xfrm>
              <a:off x="2255" y="2707"/>
              <a:ext cx="37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3300"/>
                  </a:solidFill>
                  <a:cs typeface="Times New Roman" panose="02020603050405020304" pitchFamily="18" charset="0"/>
                </a:rPr>
                <a:t>+</a:t>
              </a:r>
              <a:endParaRPr lang="en-US" altLang="zh-CN" sz="32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377880" name="Rectangle 24"/>
          <p:cNvSpPr>
            <a:spLocks noChangeArrowheads="1"/>
          </p:cNvSpPr>
          <p:nvPr/>
        </p:nvSpPr>
        <p:spPr bwMode="auto">
          <a:xfrm>
            <a:off x="381000" y="4787771"/>
            <a:ext cx="84582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结加反向电压时，</a:t>
            </a:r>
            <a:r>
              <a:rPr lang="en-US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结变宽，反向电流较小，反向电阻较大，</a:t>
            </a:r>
            <a:r>
              <a:rPr lang="en-US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结处于截止状态。</a:t>
            </a:r>
          </a:p>
        </p:txBody>
      </p:sp>
      <p:sp>
        <p:nvSpPr>
          <p:cNvPr id="377881" name="Line 25"/>
          <p:cNvSpPr>
            <a:spLocks noChangeShapeType="1"/>
          </p:cNvSpPr>
          <p:nvPr/>
        </p:nvSpPr>
        <p:spPr bwMode="auto">
          <a:xfrm flipH="1" flipV="1">
            <a:off x="1804988" y="1930271"/>
            <a:ext cx="3108325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882" name="Line 26"/>
          <p:cNvSpPr>
            <a:spLocks noChangeShapeType="1"/>
          </p:cNvSpPr>
          <p:nvPr/>
        </p:nvSpPr>
        <p:spPr bwMode="auto">
          <a:xfrm>
            <a:off x="1955800" y="2471609"/>
            <a:ext cx="3046413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614" name="Group 27"/>
          <p:cNvGrpSpPr>
            <a:grpSpLocks/>
          </p:cNvGrpSpPr>
          <p:nvPr/>
        </p:nvGrpSpPr>
        <p:grpSpPr bwMode="auto">
          <a:xfrm>
            <a:off x="1066800" y="1434971"/>
            <a:ext cx="4887913" cy="2193925"/>
            <a:chOff x="672" y="864"/>
            <a:chExt cx="3079" cy="1382"/>
          </a:xfrm>
        </p:grpSpPr>
        <p:grpSp>
          <p:nvGrpSpPr>
            <p:cNvPr id="25615" name="Group 28"/>
            <p:cNvGrpSpPr>
              <a:grpSpLocks/>
            </p:cNvGrpSpPr>
            <p:nvPr/>
          </p:nvGrpSpPr>
          <p:grpSpPr bwMode="auto">
            <a:xfrm>
              <a:off x="1785" y="1900"/>
              <a:ext cx="1094" cy="233"/>
              <a:chOff x="2400" y="2254"/>
              <a:chExt cx="1368" cy="292"/>
            </a:xfrm>
          </p:grpSpPr>
          <p:sp>
            <p:nvSpPr>
              <p:cNvPr id="25727" name="Line 29"/>
              <p:cNvSpPr>
                <a:spLocks noChangeShapeType="1"/>
              </p:cNvSpPr>
              <p:nvPr/>
            </p:nvSpPr>
            <p:spPr bwMode="auto">
              <a:xfrm flipH="1">
                <a:off x="2400" y="2448"/>
                <a:ext cx="4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886" name="Text Box 30"/>
              <p:cNvSpPr txBox="1">
                <a:spLocks noChangeArrowheads="1"/>
              </p:cNvSpPr>
              <p:nvPr/>
            </p:nvSpPr>
            <p:spPr bwMode="auto">
              <a:xfrm>
                <a:off x="2891" y="2254"/>
                <a:ext cx="877" cy="2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内电场</a:t>
                </a:r>
              </a:p>
            </p:txBody>
          </p:sp>
        </p:grpSp>
        <p:sp>
          <p:nvSpPr>
            <p:cNvPr id="377887" name="Text Box 31"/>
            <p:cNvSpPr txBox="1">
              <a:spLocks noChangeArrowheads="1"/>
            </p:cNvSpPr>
            <p:nvPr/>
          </p:nvSpPr>
          <p:spPr bwMode="auto">
            <a:xfrm>
              <a:off x="912" y="1958"/>
              <a:ext cx="2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377888" name="Text Box 32"/>
            <p:cNvSpPr txBox="1">
              <a:spLocks noChangeArrowheads="1"/>
            </p:cNvSpPr>
            <p:nvPr/>
          </p:nvSpPr>
          <p:spPr bwMode="auto">
            <a:xfrm>
              <a:off x="3264" y="1958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>
                  <a:cs typeface="Times New Roman" panose="02020603050405020304" pitchFamily="18" charset="0"/>
                </a:rPr>
                <a:t>N</a:t>
              </a:r>
            </a:p>
          </p:txBody>
        </p:sp>
        <p:grpSp>
          <p:nvGrpSpPr>
            <p:cNvPr id="25618" name="Group 33"/>
            <p:cNvGrpSpPr>
              <a:grpSpLocks/>
            </p:cNvGrpSpPr>
            <p:nvPr/>
          </p:nvGrpSpPr>
          <p:grpSpPr bwMode="auto">
            <a:xfrm>
              <a:off x="672" y="864"/>
              <a:ext cx="3079" cy="1045"/>
              <a:chOff x="672" y="864"/>
              <a:chExt cx="3079" cy="1045"/>
            </a:xfrm>
          </p:grpSpPr>
          <p:sp>
            <p:nvSpPr>
              <p:cNvPr id="377890" name="Rectangle 34"/>
              <p:cNvSpPr>
                <a:spLocks noChangeArrowheads="1"/>
              </p:cNvSpPr>
              <p:nvPr/>
            </p:nvSpPr>
            <p:spPr bwMode="auto">
              <a:xfrm>
                <a:off x="672" y="864"/>
                <a:ext cx="1554" cy="104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  <a:defRPr/>
                </a:pPr>
                <a:endParaRPr lang="zh-CN" altLang="zh-CN" sz="2000" b="1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20" name="Rectangle 35"/>
              <p:cNvSpPr>
                <a:spLocks noChangeArrowheads="1"/>
              </p:cNvSpPr>
              <p:nvPr/>
            </p:nvSpPr>
            <p:spPr bwMode="auto">
              <a:xfrm>
                <a:off x="2226" y="864"/>
                <a:ext cx="1525" cy="104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5621" name="Oval 36"/>
              <p:cNvSpPr>
                <a:spLocks noChangeArrowheads="1"/>
              </p:cNvSpPr>
              <p:nvPr/>
            </p:nvSpPr>
            <p:spPr bwMode="auto">
              <a:xfrm>
                <a:off x="3167" y="1162"/>
                <a:ext cx="39" cy="37"/>
              </a:xfrm>
              <a:prstGeom prst="ellips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5622" name="Oval 37"/>
              <p:cNvSpPr>
                <a:spLocks noChangeArrowheads="1"/>
              </p:cNvSpPr>
              <p:nvPr/>
            </p:nvSpPr>
            <p:spPr bwMode="auto">
              <a:xfrm>
                <a:off x="1181" y="1498"/>
                <a:ext cx="38" cy="3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5623" name="Line 38"/>
              <p:cNvSpPr>
                <a:spLocks noChangeShapeType="1"/>
              </p:cNvSpPr>
              <p:nvPr/>
            </p:nvSpPr>
            <p:spPr bwMode="auto">
              <a:xfrm flipH="1">
                <a:off x="2966" y="864"/>
                <a:ext cx="10" cy="103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624" name="Group 39"/>
              <p:cNvGrpSpPr>
                <a:grpSpLocks/>
              </p:cNvGrpSpPr>
              <p:nvPr/>
            </p:nvGrpSpPr>
            <p:grpSpPr bwMode="auto">
              <a:xfrm>
                <a:off x="2284" y="941"/>
                <a:ext cx="192" cy="857"/>
                <a:chOff x="3024" y="1104"/>
                <a:chExt cx="240" cy="1071"/>
              </a:xfrm>
            </p:grpSpPr>
            <p:sp>
              <p:nvSpPr>
                <p:cNvPr id="25721" name="Oval 40"/>
                <p:cNvSpPr>
                  <a:spLocks noChangeArrowheads="1"/>
                </p:cNvSpPr>
                <p:nvPr/>
              </p:nvSpPr>
              <p:spPr bwMode="auto">
                <a:xfrm>
                  <a:off x="3036" y="1151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897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024" y="1104"/>
                  <a:ext cx="240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723" name="Oval 42"/>
                <p:cNvSpPr>
                  <a:spLocks noChangeArrowheads="1"/>
                </p:cNvSpPr>
                <p:nvPr/>
              </p:nvSpPr>
              <p:spPr bwMode="auto">
                <a:xfrm>
                  <a:off x="3036" y="1524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89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024" y="1476"/>
                  <a:ext cx="240" cy="3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725" name="Oval 44"/>
                <p:cNvSpPr>
                  <a:spLocks noChangeArrowheads="1"/>
                </p:cNvSpPr>
                <p:nvPr/>
              </p:nvSpPr>
              <p:spPr bwMode="auto">
                <a:xfrm>
                  <a:off x="3036" y="1909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0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3024" y="1863"/>
                  <a:ext cx="240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</p:grpSp>
          <p:grpSp>
            <p:nvGrpSpPr>
              <p:cNvPr id="25625" name="Group 46"/>
              <p:cNvGrpSpPr>
                <a:grpSpLocks/>
              </p:cNvGrpSpPr>
              <p:nvPr/>
            </p:nvGrpSpPr>
            <p:grpSpPr bwMode="auto">
              <a:xfrm>
                <a:off x="710" y="941"/>
                <a:ext cx="269" cy="854"/>
                <a:chOff x="1073" y="1155"/>
                <a:chExt cx="336" cy="1067"/>
              </a:xfrm>
            </p:grpSpPr>
            <p:sp>
              <p:nvSpPr>
                <p:cNvPr id="377903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1073" y="1524"/>
                  <a:ext cx="336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sp>
              <p:nvSpPr>
                <p:cNvPr id="37790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073" y="1155"/>
                  <a:ext cx="336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sp>
              <p:nvSpPr>
                <p:cNvPr id="377905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1073" y="1910"/>
                  <a:ext cx="336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grpSp>
              <p:nvGrpSpPr>
                <p:cNvPr id="25714" name="Group 50"/>
                <p:cNvGrpSpPr>
                  <a:grpSpLocks/>
                </p:cNvGrpSpPr>
                <p:nvPr/>
              </p:nvGrpSpPr>
              <p:grpSpPr bwMode="auto">
                <a:xfrm>
                  <a:off x="1121" y="1201"/>
                  <a:ext cx="192" cy="1007"/>
                  <a:chOff x="1121" y="1201"/>
                  <a:chExt cx="192" cy="1007"/>
                </a:xfrm>
              </p:grpSpPr>
              <p:sp>
                <p:nvSpPr>
                  <p:cNvPr id="25715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1121" y="1571"/>
                    <a:ext cx="192" cy="18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716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1205" y="1780"/>
                    <a:ext cx="47" cy="4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717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1121" y="1201"/>
                    <a:ext cx="192" cy="18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718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1205" y="1410"/>
                    <a:ext cx="47" cy="4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719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1121" y="1954"/>
                    <a:ext cx="192" cy="18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720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1205" y="2163"/>
                    <a:ext cx="47" cy="4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5626" name="Group 57"/>
              <p:cNvGrpSpPr>
                <a:grpSpLocks/>
              </p:cNvGrpSpPr>
              <p:nvPr/>
            </p:nvGrpSpPr>
            <p:grpSpPr bwMode="auto">
              <a:xfrm>
                <a:off x="1171" y="941"/>
                <a:ext cx="269" cy="854"/>
                <a:chOff x="1073" y="1155"/>
                <a:chExt cx="336" cy="1067"/>
              </a:xfrm>
            </p:grpSpPr>
            <p:sp>
              <p:nvSpPr>
                <p:cNvPr id="377914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1073" y="1524"/>
                  <a:ext cx="336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sp>
              <p:nvSpPr>
                <p:cNvPr id="377915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1073" y="1155"/>
                  <a:ext cx="336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sp>
              <p:nvSpPr>
                <p:cNvPr id="377916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1073" y="1910"/>
                  <a:ext cx="336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grpSp>
              <p:nvGrpSpPr>
                <p:cNvPr id="25704" name="Group 61"/>
                <p:cNvGrpSpPr>
                  <a:grpSpLocks/>
                </p:cNvGrpSpPr>
                <p:nvPr/>
              </p:nvGrpSpPr>
              <p:grpSpPr bwMode="auto">
                <a:xfrm>
                  <a:off x="1121" y="1201"/>
                  <a:ext cx="192" cy="1007"/>
                  <a:chOff x="1121" y="1201"/>
                  <a:chExt cx="192" cy="1007"/>
                </a:xfrm>
              </p:grpSpPr>
              <p:sp>
                <p:nvSpPr>
                  <p:cNvPr id="25705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1121" y="1571"/>
                    <a:ext cx="192" cy="18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706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1205" y="1780"/>
                    <a:ext cx="47" cy="4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707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121" y="1201"/>
                    <a:ext cx="192" cy="18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708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205" y="1410"/>
                    <a:ext cx="47" cy="4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709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121" y="1954"/>
                    <a:ext cx="192" cy="18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710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205" y="2163"/>
                    <a:ext cx="47" cy="4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5627" name="Group 68"/>
              <p:cNvGrpSpPr>
                <a:grpSpLocks/>
              </p:cNvGrpSpPr>
              <p:nvPr/>
            </p:nvGrpSpPr>
            <p:grpSpPr bwMode="auto">
              <a:xfrm>
                <a:off x="3014" y="941"/>
                <a:ext cx="192" cy="856"/>
                <a:chOff x="4432" y="1180"/>
                <a:chExt cx="241" cy="1070"/>
              </a:xfrm>
            </p:grpSpPr>
            <p:sp>
              <p:nvSpPr>
                <p:cNvPr id="25692" name="Oval 69"/>
                <p:cNvSpPr>
                  <a:spLocks noChangeArrowheads="1"/>
                </p:cNvSpPr>
                <p:nvPr/>
              </p:nvSpPr>
              <p:spPr bwMode="auto">
                <a:xfrm>
                  <a:off x="4444" y="1227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26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4432" y="1180"/>
                  <a:ext cx="241" cy="3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694" name="Oval 71"/>
                <p:cNvSpPr>
                  <a:spLocks noChangeArrowheads="1"/>
                </p:cNvSpPr>
                <p:nvPr/>
              </p:nvSpPr>
              <p:spPr bwMode="auto">
                <a:xfrm>
                  <a:off x="4528" y="1436"/>
                  <a:ext cx="47" cy="4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95" name="Oval 72"/>
                <p:cNvSpPr>
                  <a:spLocks noChangeArrowheads="1"/>
                </p:cNvSpPr>
                <p:nvPr/>
              </p:nvSpPr>
              <p:spPr bwMode="auto">
                <a:xfrm>
                  <a:off x="4444" y="1600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2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432" y="1553"/>
                  <a:ext cx="241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697" name="Oval 74"/>
                <p:cNvSpPr>
                  <a:spLocks noChangeArrowheads="1"/>
                </p:cNvSpPr>
                <p:nvPr/>
              </p:nvSpPr>
              <p:spPr bwMode="auto">
                <a:xfrm>
                  <a:off x="4528" y="1809"/>
                  <a:ext cx="47" cy="4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98" name="Oval 75"/>
                <p:cNvSpPr>
                  <a:spLocks noChangeArrowheads="1"/>
                </p:cNvSpPr>
                <p:nvPr/>
              </p:nvSpPr>
              <p:spPr bwMode="auto">
                <a:xfrm>
                  <a:off x="4444" y="1985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3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4432" y="1938"/>
                  <a:ext cx="241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700" name="Oval 77"/>
                <p:cNvSpPr>
                  <a:spLocks noChangeArrowheads="1"/>
                </p:cNvSpPr>
                <p:nvPr/>
              </p:nvSpPr>
              <p:spPr bwMode="auto">
                <a:xfrm>
                  <a:off x="4528" y="2194"/>
                  <a:ext cx="47" cy="4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628" name="Group 78"/>
              <p:cNvGrpSpPr>
                <a:grpSpLocks/>
              </p:cNvGrpSpPr>
              <p:nvPr/>
            </p:nvGrpSpPr>
            <p:grpSpPr bwMode="auto">
              <a:xfrm>
                <a:off x="3474" y="941"/>
                <a:ext cx="192" cy="856"/>
                <a:chOff x="4432" y="1180"/>
                <a:chExt cx="240" cy="1070"/>
              </a:xfrm>
            </p:grpSpPr>
            <p:sp>
              <p:nvSpPr>
                <p:cNvPr id="25683" name="Oval 79"/>
                <p:cNvSpPr>
                  <a:spLocks noChangeArrowheads="1"/>
                </p:cNvSpPr>
                <p:nvPr/>
              </p:nvSpPr>
              <p:spPr bwMode="auto">
                <a:xfrm>
                  <a:off x="4444" y="1227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36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4432" y="1180"/>
                  <a:ext cx="240" cy="3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685" name="Oval 81"/>
                <p:cNvSpPr>
                  <a:spLocks noChangeArrowheads="1"/>
                </p:cNvSpPr>
                <p:nvPr/>
              </p:nvSpPr>
              <p:spPr bwMode="auto">
                <a:xfrm>
                  <a:off x="4528" y="1436"/>
                  <a:ext cx="47" cy="4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86" name="Oval 82"/>
                <p:cNvSpPr>
                  <a:spLocks noChangeArrowheads="1"/>
                </p:cNvSpPr>
                <p:nvPr/>
              </p:nvSpPr>
              <p:spPr bwMode="auto">
                <a:xfrm>
                  <a:off x="4444" y="1600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39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4432" y="1553"/>
                  <a:ext cx="240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688" name="Oval 84"/>
                <p:cNvSpPr>
                  <a:spLocks noChangeArrowheads="1"/>
                </p:cNvSpPr>
                <p:nvPr/>
              </p:nvSpPr>
              <p:spPr bwMode="auto">
                <a:xfrm>
                  <a:off x="4528" y="1809"/>
                  <a:ext cx="47" cy="4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89" name="Oval 85"/>
                <p:cNvSpPr>
                  <a:spLocks noChangeArrowheads="1"/>
                </p:cNvSpPr>
                <p:nvPr/>
              </p:nvSpPr>
              <p:spPr bwMode="auto">
                <a:xfrm>
                  <a:off x="4444" y="1985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42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4432" y="1938"/>
                  <a:ext cx="240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691" name="Oval 87"/>
                <p:cNvSpPr>
                  <a:spLocks noChangeArrowheads="1"/>
                </p:cNvSpPr>
                <p:nvPr/>
              </p:nvSpPr>
              <p:spPr bwMode="auto">
                <a:xfrm>
                  <a:off x="4528" y="2194"/>
                  <a:ext cx="47" cy="4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629" name="Group 88"/>
              <p:cNvGrpSpPr>
                <a:grpSpLocks/>
              </p:cNvGrpSpPr>
              <p:nvPr/>
            </p:nvGrpSpPr>
            <p:grpSpPr bwMode="auto">
              <a:xfrm>
                <a:off x="3244" y="941"/>
                <a:ext cx="192" cy="856"/>
                <a:chOff x="4432" y="1180"/>
                <a:chExt cx="240" cy="1070"/>
              </a:xfrm>
            </p:grpSpPr>
            <p:sp>
              <p:nvSpPr>
                <p:cNvPr id="25674" name="Oval 89"/>
                <p:cNvSpPr>
                  <a:spLocks noChangeArrowheads="1"/>
                </p:cNvSpPr>
                <p:nvPr/>
              </p:nvSpPr>
              <p:spPr bwMode="auto">
                <a:xfrm>
                  <a:off x="4444" y="1227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46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4432" y="1180"/>
                  <a:ext cx="240" cy="3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676" name="Oval 91"/>
                <p:cNvSpPr>
                  <a:spLocks noChangeArrowheads="1"/>
                </p:cNvSpPr>
                <p:nvPr/>
              </p:nvSpPr>
              <p:spPr bwMode="auto">
                <a:xfrm>
                  <a:off x="4528" y="1436"/>
                  <a:ext cx="47" cy="4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77" name="Oval 92"/>
                <p:cNvSpPr>
                  <a:spLocks noChangeArrowheads="1"/>
                </p:cNvSpPr>
                <p:nvPr/>
              </p:nvSpPr>
              <p:spPr bwMode="auto">
                <a:xfrm>
                  <a:off x="4444" y="1600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49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4432" y="1553"/>
                  <a:ext cx="240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679" name="Oval 94"/>
                <p:cNvSpPr>
                  <a:spLocks noChangeArrowheads="1"/>
                </p:cNvSpPr>
                <p:nvPr/>
              </p:nvSpPr>
              <p:spPr bwMode="auto">
                <a:xfrm>
                  <a:off x="4528" y="1809"/>
                  <a:ext cx="47" cy="4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80" name="Oval 95"/>
                <p:cNvSpPr>
                  <a:spLocks noChangeArrowheads="1"/>
                </p:cNvSpPr>
                <p:nvPr/>
              </p:nvSpPr>
              <p:spPr bwMode="auto">
                <a:xfrm>
                  <a:off x="4444" y="1985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52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4432" y="1938"/>
                  <a:ext cx="240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682" name="Oval 97"/>
                <p:cNvSpPr>
                  <a:spLocks noChangeArrowheads="1"/>
                </p:cNvSpPr>
                <p:nvPr/>
              </p:nvSpPr>
              <p:spPr bwMode="auto">
                <a:xfrm>
                  <a:off x="4528" y="2194"/>
                  <a:ext cx="47" cy="4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630" name="Group 98"/>
              <p:cNvGrpSpPr>
                <a:grpSpLocks/>
              </p:cNvGrpSpPr>
              <p:nvPr/>
            </p:nvGrpSpPr>
            <p:grpSpPr bwMode="auto">
              <a:xfrm>
                <a:off x="1939" y="941"/>
                <a:ext cx="269" cy="853"/>
                <a:chOff x="2592" y="1104"/>
                <a:chExt cx="337" cy="1066"/>
              </a:xfrm>
            </p:grpSpPr>
            <p:sp>
              <p:nvSpPr>
                <p:cNvPr id="377955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2592" y="1473"/>
                  <a:ext cx="337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sp>
              <p:nvSpPr>
                <p:cNvPr id="377956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2592" y="1104"/>
                  <a:ext cx="337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sp>
              <p:nvSpPr>
                <p:cNvPr id="377957" name="Text Box 101"/>
                <p:cNvSpPr txBox="1">
                  <a:spLocks noChangeArrowheads="1"/>
                </p:cNvSpPr>
                <p:nvPr/>
              </p:nvSpPr>
              <p:spPr bwMode="auto">
                <a:xfrm>
                  <a:off x="2592" y="1858"/>
                  <a:ext cx="337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sp>
              <p:nvSpPr>
                <p:cNvPr id="25671" name="Oval 102"/>
                <p:cNvSpPr>
                  <a:spLocks noChangeArrowheads="1"/>
                </p:cNvSpPr>
                <p:nvPr/>
              </p:nvSpPr>
              <p:spPr bwMode="auto">
                <a:xfrm>
                  <a:off x="2640" y="1520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72" name="Oval 103"/>
                <p:cNvSpPr>
                  <a:spLocks noChangeArrowheads="1"/>
                </p:cNvSpPr>
                <p:nvPr/>
              </p:nvSpPr>
              <p:spPr bwMode="auto">
                <a:xfrm>
                  <a:off x="2640" y="1150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73" name="Oval 104"/>
                <p:cNvSpPr>
                  <a:spLocks noChangeArrowheads="1"/>
                </p:cNvSpPr>
                <p:nvPr/>
              </p:nvSpPr>
              <p:spPr bwMode="auto">
                <a:xfrm>
                  <a:off x="2640" y="1903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631" name="Group 105"/>
              <p:cNvGrpSpPr>
                <a:grpSpLocks/>
              </p:cNvGrpSpPr>
              <p:nvPr/>
            </p:nvGrpSpPr>
            <p:grpSpPr bwMode="auto">
              <a:xfrm>
                <a:off x="941" y="941"/>
                <a:ext cx="268" cy="854"/>
                <a:chOff x="1073" y="1155"/>
                <a:chExt cx="335" cy="1067"/>
              </a:xfrm>
            </p:grpSpPr>
            <p:sp>
              <p:nvSpPr>
                <p:cNvPr id="377962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1073" y="1524"/>
                  <a:ext cx="335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sp>
              <p:nvSpPr>
                <p:cNvPr id="377963" name="Text Box 107"/>
                <p:cNvSpPr txBox="1">
                  <a:spLocks noChangeArrowheads="1"/>
                </p:cNvSpPr>
                <p:nvPr/>
              </p:nvSpPr>
              <p:spPr bwMode="auto">
                <a:xfrm>
                  <a:off x="1073" y="1155"/>
                  <a:ext cx="335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sp>
              <p:nvSpPr>
                <p:cNvPr id="377964" name="Text Box 108"/>
                <p:cNvSpPr txBox="1">
                  <a:spLocks noChangeArrowheads="1"/>
                </p:cNvSpPr>
                <p:nvPr/>
              </p:nvSpPr>
              <p:spPr bwMode="auto">
                <a:xfrm>
                  <a:off x="1073" y="1910"/>
                  <a:ext cx="335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0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－</a:t>
                  </a:r>
                </a:p>
              </p:txBody>
            </p:sp>
            <p:grpSp>
              <p:nvGrpSpPr>
                <p:cNvPr id="25661" name="Group 109"/>
                <p:cNvGrpSpPr>
                  <a:grpSpLocks/>
                </p:cNvGrpSpPr>
                <p:nvPr/>
              </p:nvGrpSpPr>
              <p:grpSpPr bwMode="auto">
                <a:xfrm>
                  <a:off x="1121" y="1201"/>
                  <a:ext cx="192" cy="1007"/>
                  <a:chOff x="1121" y="1201"/>
                  <a:chExt cx="192" cy="1007"/>
                </a:xfrm>
              </p:grpSpPr>
              <p:sp>
                <p:nvSpPr>
                  <p:cNvPr id="25662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1121" y="1571"/>
                    <a:ext cx="192" cy="18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63" name="Oval 111"/>
                  <p:cNvSpPr>
                    <a:spLocks noChangeArrowheads="1"/>
                  </p:cNvSpPr>
                  <p:nvPr/>
                </p:nvSpPr>
                <p:spPr bwMode="auto">
                  <a:xfrm>
                    <a:off x="1205" y="1780"/>
                    <a:ext cx="47" cy="4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64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1121" y="1201"/>
                    <a:ext cx="192" cy="18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65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1205" y="1410"/>
                    <a:ext cx="47" cy="4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66" name="Oval 114"/>
                  <p:cNvSpPr>
                    <a:spLocks noChangeArrowheads="1"/>
                  </p:cNvSpPr>
                  <p:nvPr/>
                </p:nvSpPr>
                <p:spPr bwMode="auto">
                  <a:xfrm>
                    <a:off x="1121" y="1954"/>
                    <a:ext cx="192" cy="18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67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1205" y="2163"/>
                    <a:ext cx="47" cy="4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377972" name="Text Box 116"/>
              <p:cNvSpPr txBox="1">
                <a:spLocks noChangeArrowheads="1"/>
              </p:cNvSpPr>
              <p:nvPr/>
            </p:nvSpPr>
            <p:spPr bwMode="auto">
              <a:xfrm>
                <a:off x="1708" y="1236"/>
                <a:ext cx="26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7973" name="Text Box 117"/>
              <p:cNvSpPr txBox="1">
                <a:spLocks noChangeArrowheads="1"/>
              </p:cNvSpPr>
              <p:nvPr/>
            </p:nvSpPr>
            <p:spPr bwMode="auto">
              <a:xfrm>
                <a:off x="1708" y="941"/>
                <a:ext cx="26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7974" name="Text Box 118"/>
              <p:cNvSpPr txBox="1">
                <a:spLocks noChangeArrowheads="1"/>
              </p:cNvSpPr>
              <p:nvPr/>
            </p:nvSpPr>
            <p:spPr bwMode="auto">
              <a:xfrm>
                <a:off x="1684" y="1544"/>
                <a:ext cx="26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25635" name="Oval 119"/>
              <p:cNvSpPr>
                <a:spLocks noChangeArrowheads="1"/>
              </p:cNvSpPr>
              <p:nvPr/>
            </p:nvSpPr>
            <p:spPr bwMode="auto">
              <a:xfrm>
                <a:off x="1747" y="1274"/>
                <a:ext cx="153" cy="14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5636" name="Oval 120"/>
              <p:cNvSpPr>
                <a:spLocks noChangeArrowheads="1"/>
              </p:cNvSpPr>
              <p:nvPr/>
            </p:nvSpPr>
            <p:spPr bwMode="auto">
              <a:xfrm>
                <a:off x="1747" y="978"/>
                <a:ext cx="153" cy="14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5637" name="Oval 121"/>
              <p:cNvSpPr>
                <a:spLocks noChangeArrowheads="1"/>
              </p:cNvSpPr>
              <p:nvPr/>
            </p:nvSpPr>
            <p:spPr bwMode="auto">
              <a:xfrm>
                <a:off x="1747" y="1580"/>
                <a:ext cx="153" cy="14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638" name="Group 122"/>
              <p:cNvGrpSpPr>
                <a:grpSpLocks/>
              </p:cNvGrpSpPr>
              <p:nvPr/>
            </p:nvGrpSpPr>
            <p:grpSpPr bwMode="auto">
              <a:xfrm>
                <a:off x="2515" y="941"/>
                <a:ext cx="192" cy="857"/>
                <a:chOff x="3024" y="1104"/>
                <a:chExt cx="241" cy="1071"/>
              </a:xfrm>
            </p:grpSpPr>
            <p:sp>
              <p:nvSpPr>
                <p:cNvPr id="25652" name="Oval 123"/>
                <p:cNvSpPr>
                  <a:spLocks noChangeArrowheads="1"/>
                </p:cNvSpPr>
                <p:nvPr/>
              </p:nvSpPr>
              <p:spPr bwMode="auto">
                <a:xfrm>
                  <a:off x="3036" y="1151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80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3024" y="1104"/>
                  <a:ext cx="241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654" name="Oval 125"/>
                <p:cNvSpPr>
                  <a:spLocks noChangeArrowheads="1"/>
                </p:cNvSpPr>
                <p:nvPr/>
              </p:nvSpPr>
              <p:spPr bwMode="auto">
                <a:xfrm>
                  <a:off x="3036" y="1524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82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3024" y="1476"/>
                  <a:ext cx="241" cy="3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656" name="Oval 127"/>
                <p:cNvSpPr>
                  <a:spLocks noChangeArrowheads="1"/>
                </p:cNvSpPr>
                <p:nvPr/>
              </p:nvSpPr>
              <p:spPr bwMode="auto">
                <a:xfrm>
                  <a:off x="3036" y="1909"/>
                  <a:ext cx="192" cy="18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984" name="Text Box 128"/>
                <p:cNvSpPr txBox="1">
                  <a:spLocks noChangeArrowheads="1"/>
                </p:cNvSpPr>
                <p:nvPr/>
              </p:nvSpPr>
              <p:spPr bwMode="auto">
                <a:xfrm>
                  <a:off x="3024" y="1863"/>
                  <a:ext cx="241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</p:grpSp>
          <p:sp>
            <p:nvSpPr>
              <p:cNvPr id="25639" name="Line 129"/>
              <p:cNvSpPr>
                <a:spLocks noChangeShapeType="1"/>
              </p:cNvSpPr>
              <p:nvPr/>
            </p:nvSpPr>
            <p:spPr bwMode="auto">
              <a:xfrm flipH="1">
                <a:off x="1405" y="864"/>
                <a:ext cx="11" cy="104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40" name="Oval 130"/>
              <p:cNvSpPr>
                <a:spLocks noChangeArrowheads="1"/>
              </p:cNvSpPr>
              <p:nvPr/>
            </p:nvSpPr>
            <p:spPr bwMode="auto">
              <a:xfrm>
                <a:off x="2755" y="978"/>
                <a:ext cx="153" cy="14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7987" name="Text Box 131"/>
              <p:cNvSpPr txBox="1">
                <a:spLocks noChangeArrowheads="1"/>
              </p:cNvSpPr>
              <p:nvPr/>
            </p:nvSpPr>
            <p:spPr bwMode="auto">
              <a:xfrm>
                <a:off x="2745" y="941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5642" name="Oval 132"/>
              <p:cNvSpPr>
                <a:spLocks noChangeArrowheads="1"/>
              </p:cNvSpPr>
              <p:nvPr/>
            </p:nvSpPr>
            <p:spPr bwMode="auto">
              <a:xfrm>
                <a:off x="2755" y="1277"/>
                <a:ext cx="153" cy="14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7989" name="Text Box 133"/>
              <p:cNvSpPr txBox="1">
                <a:spLocks noChangeArrowheads="1"/>
              </p:cNvSpPr>
              <p:nvPr/>
            </p:nvSpPr>
            <p:spPr bwMode="auto">
              <a:xfrm>
                <a:off x="2745" y="1239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5644" name="Oval 134"/>
              <p:cNvSpPr>
                <a:spLocks noChangeArrowheads="1"/>
              </p:cNvSpPr>
              <p:nvPr/>
            </p:nvSpPr>
            <p:spPr bwMode="auto">
              <a:xfrm>
                <a:off x="2755" y="1585"/>
                <a:ext cx="153" cy="14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377991" name="Text Box 135"/>
              <p:cNvSpPr txBox="1">
                <a:spLocks noChangeArrowheads="1"/>
              </p:cNvSpPr>
              <p:nvPr/>
            </p:nvSpPr>
            <p:spPr bwMode="auto">
              <a:xfrm>
                <a:off x="2745" y="1548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77992" name="Text Box 136"/>
              <p:cNvSpPr txBox="1">
                <a:spLocks noChangeArrowheads="1"/>
              </p:cNvSpPr>
              <p:nvPr/>
            </p:nvSpPr>
            <p:spPr bwMode="auto">
              <a:xfrm>
                <a:off x="1440" y="1236"/>
                <a:ext cx="268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7993" name="Text Box 137"/>
              <p:cNvSpPr txBox="1">
                <a:spLocks noChangeArrowheads="1"/>
              </p:cNvSpPr>
              <p:nvPr/>
            </p:nvSpPr>
            <p:spPr bwMode="auto">
              <a:xfrm>
                <a:off x="1440" y="941"/>
                <a:ext cx="268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377994" name="Text Box 138"/>
              <p:cNvSpPr txBox="1">
                <a:spLocks noChangeArrowheads="1"/>
              </p:cNvSpPr>
              <p:nvPr/>
            </p:nvSpPr>
            <p:spPr bwMode="auto">
              <a:xfrm>
                <a:off x="1414" y="1536"/>
                <a:ext cx="268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－</a:t>
                </a:r>
              </a:p>
            </p:txBody>
          </p:sp>
          <p:sp>
            <p:nvSpPr>
              <p:cNvPr id="25649" name="Oval 139"/>
              <p:cNvSpPr>
                <a:spLocks noChangeArrowheads="1"/>
              </p:cNvSpPr>
              <p:nvPr/>
            </p:nvSpPr>
            <p:spPr bwMode="auto">
              <a:xfrm>
                <a:off x="1478" y="1274"/>
                <a:ext cx="154" cy="14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5650" name="Oval 140"/>
              <p:cNvSpPr>
                <a:spLocks noChangeArrowheads="1"/>
              </p:cNvSpPr>
              <p:nvPr/>
            </p:nvSpPr>
            <p:spPr bwMode="auto">
              <a:xfrm>
                <a:off x="1478" y="978"/>
                <a:ext cx="154" cy="14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5651" name="Oval 141"/>
              <p:cNvSpPr>
                <a:spLocks noChangeArrowheads="1"/>
              </p:cNvSpPr>
              <p:nvPr/>
            </p:nvSpPr>
            <p:spPr bwMode="auto">
              <a:xfrm>
                <a:off x="1478" y="1580"/>
                <a:ext cx="154" cy="14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1" name="矩形 140"/>
          <p:cNvSpPr/>
          <p:nvPr/>
        </p:nvSpPr>
        <p:spPr>
          <a:xfrm>
            <a:off x="4570413" y="4164591"/>
            <a:ext cx="838517" cy="289711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58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7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7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7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7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377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77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8" grpId="0" autoUpdateAnimBg="0"/>
      <p:bldP spid="377863" grpId="0" autoUpdateAnimBg="0"/>
      <p:bldP spid="377864" grpId="0" animBg="1"/>
      <p:bldP spid="377865" grpId="0" autoUpdateAnimBg="0"/>
      <p:bldP spid="377867" grpId="0" autoUpdateAnimBg="0"/>
      <p:bldP spid="377880" grpId="0" autoUpdateAnimBg="0"/>
      <p:bldP spid="377881" grpId="0" animBg="1"/>
      <p:bldP spid="37788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516452"/>
            <a:ext cx="7162800" cy="7620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z="36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14.3   </a:t>
            </a:r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二极管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54106" y="1164962"/>
            <a:ext cx="5029200" cy="588184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14.3.1 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基本结构</a:t>
            </a:r>
          </a:p>
        </p:txBody>
      </p:sp>
      <p:sp>
        <p:nvSpPr>
          <p:cNvPr id="378884" name="Text Box 4"/>
          <p:cNvSpPr txBox="1">
            <a:spLocks noChangeArrowheads="1"/>
          </p:cNvSpPr>
          <p:nvPr/>
        </p:nvSpPr>
        <p:spPr bwMode="auto">
          <a:xfrm>
            <a:off x="685800" y="1769021"/>
            <a:ext cx="3276600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点接触型</a:t>
            </a:r>
          </a:p>
        </p:txBody>
      </p:sp>
      <p:sp>
        <p:nvSpPr>
          <p:cNvPr id="378901" name="Text Box 21"/>
          <p:cNvSpPr txBox="1">
            <a:spLocks noChangeArrowheads="1"/>
          </p:cNvSpPr>
          <p:nvPr/>
        </p:nvSpPr>
        <p:spPr bwMode="auto">
          <a:xfrm>
            <a:off x="4191000" y="1753146"/>
            <a:ext cx="2819400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面接触型</a:t>
            </a:r>
          </a:p>
        </p:txBody>
      </p:sp>
      <p:sp>
        <p:nvSpPr>
          <p:cNvPr id="378902" name="Text Box 22"/>
          <p:cNvSpPr txBox="1">
            <a:spLocks noChangeArrowheads="1"/>
          </p:cNvSpPr>
          <p:nvPr/>
        </p:nvSpPr>
        <p:spPr bwMode="auto">
          <a:xfrm>
            <a:off x="685800" y="2286515"/>
            <a:ext cx="2362200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结面积小、结电容小、正向电流小。用于检波和变频等高频电路。</a:t>
            </a:r>
          </a:p>
        </p:txBody>
      </p:sp>
      <p:sp>
        <p:nvSpPr>
          <p:cNvPr id="378903" name="Rectangle 23"/>
          <p:cNvSpPr>
            <a:spLocks noChangeArrowheads="1"/>
          </p:cNvSpPr>
          <p:nvPr/>
        </p:nvSpPr>
        <p:spPr bwMode="auto">
          <a:xfrm>
            <a:off x="4114800" y="2259527"/>
            <a:ext cx="2362200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结面积大、正向电流大、结电容大，用于工频大电流整流电路。</a:t>
            </a:r>
          </a:p>
        </p:txBody>
      </p:sp>
      <p:sp>
        <p:nvSpPr>
          <p:cNvPr id="378904" name="Text Box 24"/>
          <p:cNvSpPr txBox="1">
            <a:spLocks noChangeArrowheads="1"/>
          </p:cNvSpPr>
          <p:nvPr/>
        </p:nvSpPr>
        <p:spPr bwMode="auto">
          <a:xfrm>
            <a:off x="685800" y="4728090"/>
            <a:ext cx="8153400" cy="13731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平面型</a:t>
            </a:r>
          </a:p>
          <a:p>
            <a:pPr>
              <a:defRPr/>
            </a:pP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用于集成电路制作工艺中。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结结面积可大可小，用于高频整流和开关电路中。</a:t>
            </a:r>
          </a:p>
        </p:txBody>
      </p:sp>
      <p:pic>
        <p:nvPicPr>
          <p:cNvPr id="378949" name="Picture 69" descr="图片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25" y="1934090"/>
            <a:ext cx="498475" cy="287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0" name="Picture 70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72227"/>
            <a:ext cx="1719263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209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37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3" grpId="0" build="p" autoUpdateAnimBg="0"/>
      <p:bldP spid="378884" grpId="0" autoUpdateAnimBg="0"/>
      <p:bldP spid="378901" grpId="0" autoUpdateAnimBg="0"/>
      <p:bldP spid="378902" grpId="0" autoUpdateAnimBg="0"/>
      <p:bldP spid="378903" grpId="0" autoUpdateAnimBg="0"/>
      <p:bldP spid="37890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83" name="Text Box 79"/>
          <p:cNvSpPr txBox="1">
            <a:spLocks noChangeArrowheads="1"/>
          </p:cNvSpPr>
          <p:nvPr/>
        </p:nvSpPr>
        <p:spPr bwMode="auto">
          <a:xfrm>
            <a:off x="4464050" y="5905843"/>
            <a:ext cx="43211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半导体二极管的结构和符号 </a:t>
            </a:r>
          </a:p>
        </p:txBody>
      </p:sp>
      <p:sp>
        <p:nvSpPr>
          <p:cNvPr id="379984" name="Rectangle 80"/>
          <p:cNvSpPr>
            <a:spLocks noChangeArrowheads="1"/>
          </p:cNvSpPr>
          <p:nvPr/>
        </p:nvSpPr>
        <p:spPr bwMode="auto">
          <a:xfrm>
            <a:off x="838200" y="243231"/>
            <a:ext cx="716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36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14.3   </a:t>
            </a:r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二极管</a:t>
            </a:r>
          </a:p>
        </p:txBody>
      </p:sp>
      <p:sp>
        <p:nvSpPr>
          <p:cNvPr id="379985" name="Text Box 81"/>
          <p:cNvSpPr txBox="1">
            <a:spLocks noChangeArrowheads="1"/>
          </p:cNvSpPr>
          <p:nvPr/>
        </p:nvSpPr>
        <p:spPr bwMode="auto">
          <a:xfrm>
            <a:off x="684213" y="1006818"/>
            <a:ext cx="3398837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二极管的结构示意图</a:t>
            </a:r>
          </a:p>
        </p:txBody>
      </p:sp>
      <p:pic>
        <p:nvPicPr>
          <p:cNvPr id="27653" name="Picture 105" descr="图片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78331"/>
            <a:ext cx="3863975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013" name="Picture 109" descr="图片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241768"/>
            <a:ext cx="3355975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014" name="Picture 110" descr="图片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853206"/>
            <a:ext cx="3900487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015" name="Picture 111" descr="图片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419943"/>
            <a:ext cx="180181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3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0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8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13" descr="图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19845"/>
            <a:ext cx="8040687" cy="591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867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3" descr="图片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46811"/>
            <a:ext cx="5386388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1963" name="Rectangle 1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" y="495724"/>
            <a:ext cx="38862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14.3.2  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伏安特性</a:t>
            </a:r>
          </a:p>
        </p:txBody>
      </p:sp>
      <p:sp>
        <p:nvSpPr>
          <p:cNvPr id="381964" name="Line 12"/>
          <p:cNvSpPr>
            <a:spLocks noChangeShapeType="1"/>
          </p:cNvSpPr>
          <p:nvPr/>
        </p:nvSpPr>
        <p:spPr bwMode="auto">
          <a:xfrm flipV="1">
            <a:off x="4343400" y="3135999"/>
            <a:ext cx="442913" cy="206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stealth" w="sm" len="med"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1965" name="Text Box 13"/>
          <p:cNvSpPr txBox="1">
            <a:spLocks noChangeArrowheads="1"/>
          </p:cNvSpPr>
          <p:nvPr/>
        </p:nvSpPr>
        <p:spPr bwMode="auto">
          <a:xfrm>
            <a:off x="6858000" y="3604005"/>
            <a:ext cx="1905000" cy="95628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硅管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0.5V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锗管</a:t>
            </a:r>
            <a:r>
              <a:rPr lang="zh-CN" altLang="zh-CN" sz="28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.1V</a:t>
            </a:r>
          </a:p>
        </p:txBody>
      </p:sp>
      <p:sp>
        <p:nvSpPr>
          <p:cNvPr id="381966" name="Line 14"/>
          <p:cNvSpPr>
            <a:spLocks noChangeShapeType="1"/>
          </p:cNvSpPr>
          <p:nvPr/>
        </p:nvSpPr>
        <p:spPr bwMode="auto">
          <a:xfrm flipV="1">
            <a:off x="5181600" y="1556436"/>
            <a:ext cx="0" cy="160020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1967" name="Line 15"/>
          <p:cNvSpPr>
            <a:spLocks noChangeShapeType="1"/>
          </p:cNvSpPr>
          <p:nvPr/>
        </p:nvSpPr>
        <p:spPr bwMode="auto">
          <a:xfrm>
            <a:off x="2667000" y="3083611"/>
            <a:ext cx="0" cy="301625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1968" name="AutoShape 16" descr="40%"/>
          <p:cNvSpPr>
            <a:spLocks noChangeArrowheads="1"/>
          </p:cNvSpPr>
          <p:nvPr/>
        </p:nvSpPr>
        <p:spPr bwMode="auto">
          <a:xfrm>
            <a:off x="2057400" y="1705661"/>
            <a:ext cx="1682750" cy="841375"/>
          </a:xfrm>
          <a:prstGeom prst="wedgeRoundRectCallout">
            <a:avLst>
              <a:gd name="adj1" fmla="val -14338"/>
              <a:gd name="adj2" fmla="val 118866"/>
              <a:gd name="adj3" fmla="val 16667"/>
            </a:avLst>
          </a:prstGeom>
          <a:pattFill prst="pct20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"/>
              </a:spcBef>
            </a:pPr>
            <a:r>
              <a:rPr lang="zh-CN" altLang="en-US">
                <a:solidFill>
                  <a:srgbClr val="002060"/>
                </a:solidFill>
                <a:cs typeface="Times New Roman" panose="02020603050405020304" pitchFamily="18" charset="0"/>
              </a:rPr>
              <a:t>反向击穿</a:t>
            </a:r>
          </a:p>
          <a:p>
            <a:pPr algn="ctr" eaLnBrk="1" hangingPunct="1">
              <a:lnSpc>
                <a:spcPct val="90000"/>
              </a:lnSpc>
              <a:spcBef>
                <a:spcPct val="5000"/>
              </a:spcBef>
            </a:pPr>
            <a:r>
              <a:rPr lang="zh-CN" altLang="en-US">
                <a:solidFill>
                  <a:srgbClr val="002060"/>
                </a:solidFill>
                <a:cs typeface="Times New Roman" panose="02020603050405020304" pitchFamily="18" charset="0"/>
              </a:rPr>
              <a:t>电压</a:t>
            </a:r>
            <a:r>
              <a:rPr lang="en-US" altLang="zh-CN" i="1">
                <a:solidFill>
                  <a:srgbClr val="002060"/>
                </a:solidFill>
                <a:ea typeface="楷体_GB2312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>
                <a:solidFill>
                  <a:srgbClr val="002060"/>
                </a:solidFill>
                <a:ea typeface="楷体_GB2312" pitchFamily="49" charset="-122"/>
                <a:cs typeface="Times New Roman" panose="02020603050405020304" pitchFamily="18" charset="0"/>
              </a:rPr>
              <a:t>(BR)</a:t>
            </a:r>
            <a:endParaRPr lang="en-US" altLang="zh-CN" u="sng">
              <a:solidFill>
                <a:srgbClr val="002060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1969" name="AutoShape 17" descr="40%"/>
          <p:cNvSpPr>
            <a:spLocks noChangeArrowheads="1"/>
          </p:cNvSpPr>
          <p:nvPr/>
        </p:nvSpPr>
        <p:spPr bwMode="auto">
          <a:xfrm>
            <a:off x="5334000" y="2156511"/>
            <a:ext cx="1600200" cy="695325"/>
          </a:xfrm>
          <a:prstGeom prst="wedgeRoundRectCallout">
            <a:avLst>
              <a:gd name="adj1" fmla="val -58532"/>
              <a:gd name="adj2" fmla="val 88583"/>
              <a:gd name="adj3" fmla="val 16667"/>
            </a:avLst>
          </a:prstGeom>
          <a:pattFill prst="pct40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导通压降</a:t>
            </a:r>
          </a:p>
        </p:txBody>
      </p:sp>
      <p:sp>
        <p:nvSpPr>
          <p:cNvPr id="381970" name="Rectangle 18"/>
          <p:cNvSpPr>
            <a:spLocks noChangeArrowheads="1"/>
          </p:cNvSpPr>
          <p:nvPr/>
        </p:nvSpPr>
        <p:spPr bwMode="auto">
          <a:xfrm>
            <a:off x="5003800" y="4607611"/>
            <a:ext cx="3516313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外加电压大于死区电压二极管才能导通。</a:t>
            </a:r>
          </a:p>
        </p:txBody>
      </p:sp>
      <p:sp>
        <p:nvSpPr>
          <p:cNvPr id="381971" name="Rectangle 19"/>
          <p:cNvSpPr>
            <a:spLocks noChangeArrowheads="1"/>
          </p:cNvSpPr>
          <p:nvPr/>
        </p:nvSpPr>
        <p:spPr bwMode="auto">
          <a:xfrm>
            <a:off x="539750" y="5188636"/>
            <a:ext cx="417671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外加电压大于反向击穿电压二极管被击穿，失去单向导电性。</a:t>
            </a:r>
          </a:p>
        </p:txBody>
      </p:sp>
      <p:sp>
        <p:nvSpPr>
          <p:cNvPr id="381972" name="AutoShape 20" descr="80%"/>
          <p:cNvSpPr>
            <a:spLocks noChangeArrowheads="1"/>
          </p:cNvSpPr>
          <p:nvPr/>
        </p:nvSpPr>
        <p:spPr bwMode="auto">
          <a:xfrm>
            <a:off x="5486400" y="534086"/>
            <a:ext cx="1600200" cy="641350"/>
          </a:xfrm>
          <a:prstGeom prst="wedgeRoundRectCallout">
            <a:avLst>
              <a:gd name="adj1" fmla="val -68551"/>
              <a:gd name="adj2" fmla="val 131435"/>
              <a:gd name="adj3" fmla="val 16667"/>
            </a:avLst>
          </a:prstGeom>
          <a:pattFill prst="pct10">
            <a:fgClr>
              <a:srgbClr val="FFCCCC"/>
            </a:fgClr>
            <a:bgClr>
              <a:srgbClr val="FFFFFF"/>
            </a:bgClr>
          </a:pattFill>
          <a:ln w="2857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正向特性</a:t>
            </a:r>
          </a:p>
        </p:txBody>
      </p:sp>
      <p:sp>
        <p:nvSpPr>
          <p:cNvPr id="381973" name="AutoShape 21" descr="60%"/>
          <p:cNvSpPr>
            <a:spLocks noChangeArrowheads="1"/>
          </p:cNvSpPr>
          <p:nvPr/>
        </p:nvSpPr>
        <p:spPr bwMode="auto">
          <a:xfrm>
            <a:off x="2590800" y="4429811"/>
            <a:ext cx="1543050" cy="631825"/>
          </a:xfrm>
          <a:prstGeom prst="wedgeRoundRectCallout">
            <a:avLst>
              <a:gd name="adj1" fmla="val -48458"/>
              <a:gd name="adj2" fmla="val -104773"/>
              <a:gd name="adj3" fmla="val 16667"/>
            </a:avLst>
          </a:prstGeom>
          <a:pattFill prst="dotDmnd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cs typeface="Times New Roman" panose="02020603050405020304" pitchFamily="18" charset="0"/>
              </a:rPr>
              <a:t>反向特性</a:t>
            </a:r>
          </a:p>
        </p:txBody>
      </p:sp>
      <p:sp>
        <p:nvSpPr>
          <p:cNvPr id="381974" name="Rectangle 22"/>
          <p:cNvSpPr>
            <a:spLocks noChangeArrowheads="1"/>
          </p:cNvSpPr>
          <p:nvPr/>
        </p:nvSpPr>
        <p:spPr bwMode="auto">
          <a:xfrm>
            <a:off x="457200" y="961124"/>
            <a:ext cx="2819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特点：非线性</a:t>
            </a:r>
          </a:p>
        </p:txBody>
      </p:sp>
      <p:sp>
        <p:nvSpPr>
          <p:cNvPr id="381975" name="Text Box 23"/>
          <p:cNvSpPr txBox="1">
            <a:spLocks noChangeArrowheads="1"/>
          </p:cNvSpPr>
          <p:nvPr/>
        </p:nvSpPr>
        <p:spPr bwMode="auto">
          <a:xfrm>
            <a:off x="7042150" y="2081592"/>
            <a:ext cx="2209800" cy="95628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硅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.6~0.8V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锗0</a:t>
            </a:r>
            <a:r>
              <a:rPr lang="zh-CN" altLang="zh-CN" sz="28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.2~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0.3V</a:t>
            </a:r>
          </a:p>
        </p:txBody>
      </p:sp>
      <p:sp>
        <p:nvSpPr>
          <p:cNvPr id="381976" name="AutoShape 24" descr="40%"/>
          <p:cNvSpPr>
            <a:spLocks noChangeArrowheads="1"/>
          </p:cNvSpPr>
          <p:nvPr/>
        </p:nvSpPr>
        <p:spPr bwMode="auto">
          <a:xfrm>
            <a:off x="4876800" y="3766236"/>
            <a:ext cx="1543050" cy="631825"/>
          </a:xfrm>
          <a:prstGeom prst="wedgeRoundRectCallout">
            <a:avLst>
              <a:gd name="adj1" fmla="val -62551"/>
              <a:gd name="adj2" fmla="val -130903"/>
              <a:gd name="adj3" fmla="val 16667"/>
            </a:avLst>
          </a:prstGeom>
          <a:pattFill prst="pct10">
            <a:fgClr>
              <a:srgbClr val="FF9999"/>
            </a:fgClr>
            <a:bgClr>
              <a:srgbClr val="FFFFFF"/>
            </a:bgClr>
          </a:pattFill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死区电压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671763" y="3483660"/>
            <a:ext cx="1824037" cy="688014"/>
            <a:chOff x="1632" y="2235"/>
            <a:chExt cx="1149" cy="543"/>
          </a:xfrm>
        </p:grpSpPr>
        <p:grpSp>
          <p:nvGrpSpPr>
            <p:cNvPr id="29723" name="Group 26"/>
            <p:cNvGrpSpPr>
              <a:grpSpLocks/>
            </p:cNvGrpSpPr>
            <p:nvPr/>
          </p:nvGrpSpPr>
          <p:grpSpPr bwMode="auto">
            <a:xfrm>
              <a:off x="1632" y="2266"/>
              <a:ext cx="1149" cy="512"/>
              <a:chOff x="1632" y="2266"/>
              <a:chExt cx="1149" cy="512"/>
            </a:xfrm>
          </p:grpSpPr>
          <p:sp>
            <p:nvSpPr>
              <p:cNvPr id="29725" name="Line 27"/>
              <p:cNvSpPr>
                <a:spLocks noChangeShapeType="1"/>
              </p:cNvSpPr>
              <p:nvPr/>
            </p:nvSpPr>
            <p:spPr bwMode="auto">
              <a:xfrm rot="-5400000">
                <a:off x="1999" y="2579"/>
                <a:ext cx="361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26" name="Line 28"/>
              <p:cNvSpPr>
                <a:spLocks noChangeShapeType="1"/>
              </p:cNvSpPr>
              <p:nvPr/>
            </p:nvSpPr>
            <p:spPr bwMode="auto">
              <a:xfrm rot="5400000" flipV="1">
                <a:off x="2121" y="227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27" name="Text Box 29"/>
              <p:cNvSpPr txBox="1">
                <a:spLocks noChangeArrowheads="1"/>
              </p:cNvSpPr>
              <p:nvPr/>
            </p:nvSpPr>
            <p:spPr bwMode="auto">
              <a:xfrm>
                <a:off x="1632" y="2363"/>
                <a:ext cx="178" cy="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  <p:sp>
            <p:nvSpPr>
              <p:cNvPr id="29728" name="Text Box 30"/>
              <p:cNvSpPr txBox="1">
                <a:spLocks noChangeArrowheads="1"/>
              </p:cNvSpPr>
              <p:nvPr/>
            </p:nvSpPr>
            <p:spPr bwMode="auto">
              <a:xfrm>
                <a:off x="2352" y="2341"/>
                <a:ext cx="429" cy="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>
                    <a:ea typeface="楷体_GB2312" pitchFamily="49" charset="-122"/>
                    <a:cs typeface="Times New Roman" panose="02020603050405020304" pitchFamily="18" charset="0"/>
                  </a:rPr>
                  <a:t>N</a:t>
                </a:r>
              </a:p>
            </p:txBody>
          </p:sp>
          <p:sp>
            <p:nvSpPr>
              <p:cNvPr id="29729" name="AutoShape 31"/>
              <p:cNvSpPr>
                <a:spLocks noChangeArrowheads="1"/>
              </p:cNvSpPr>
              <p:nvPr/>
            </p:nvSpPr>
            <p:spPr bwMode="auto">
              <a:xfrm rot="5400000">
                <a:off x="1933" y="2485"/>
                <a:ext cx="334" cy="160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9730" name="Text Box 32"/>
              <p:cNvSpPr txBox="1">
                <a:spLocks noChangeArrowheads="1"/>
              </p:cNvSpPr>
              <p:nvPr/>
            </p:nvSpPr>
            <p:spPr bwMode="auto">
              <a:xfrm>
                <a:off x="2214" y="2266"/>
                <a:ext cx="244" cy="4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800">
                    <a:ea typeface="楷体_GB2312" pitchFamily="49" charset="-122"/>
                    <a:cs typeface="Times New Roman" panose="02020603050405020304" pitchFamily="18" charset="0"/>
                  </a:rPr>
                  <a:t>+</a:t>
                </a:r>
              </a:p>
            </p:txBody>
          </p:sp>
        </p:grpSp>
        <p:sp>
          <p:nvSpPr>
            <p:cNvPr id="29724" name="Text Box 33"/>
            <p:cNvSpPr txBox="1">
              <a:spLocks noChangeArrowheads="1"/>
            </p:cNvSpPr>
            <p:nvPr/>
          </p:nvSpPr>
          <p:spPr bwMode="auto">
            <a:xfrm>
              <a:off x="1780" y="2235"/>
              <a:ext cx="228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ea typeface="楷体_GB2312" pitchFamily="49" charset="-122"/>
                  <a:cs typeface="Times New Roman" panose="02020603050405020304" pitchFamily="18" charset="0"/>
                </a:rPr>
                <a:t>–</a:t>
              </a: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5562600" y="1311961"/>
            <a:ext cx="1747838" cy="705336"/>
            <a:chOff x="3984" y="624"/>
            <a:chExt cx="1101" cy="578"/>
          </a:xfrm>
        </p:grpSpPr>
        <p:sp>
          <p:nvSpPr>
            <p:cNvPr id="29716" name="Line 35"/>
            <p:cNvSpPr>
              <a:spLocks noChangeShapeType="1"/>
            </p:cNvSpPr>
            <p:nvPr/>
          </p:nvSpPr>
          <p:spPr bwMode="auto">
            <a:xfrm rot="-5400000">
              <a:off x="4351" y="995"/>
              <a:ext cx="36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17" name="Line 36"/>
            <p:cNvSpPr>
              <a:spLocks noChangeShapeType="1"/>
            </p:cNvSpPr>
            <p:nvPr/>
          </p:nvSpPr>
          <p:spPr bwMode="auto">
            <a:xfrm rot="5400000" flipV="1">
              <a:off x="4473" y="692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18" name="Text Box 37"/>
            <p:cNvSpPr txBox="1">
              <a:spLocks noChangeArrowheads="1"/>
            </p:cNvSpPr>
            <p:nvPr/>
          </p:nvSpPr>
          <p:spPr bwMode="auto">
            <a:xfrm>
              <a:off x="3984" y="771"/>
              <a:ext cx="178" cy="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>
                  <a:ea typeface="楷体_GB2312" pitchFamily="49" charset="-122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29719" name="Text Box 38"/>
            <p:cNvSpPr txBox="1">
              <a:spLocks noChangeArrowheads="1"/>
            </p:cNvSpPr>
            <p:nvPr/>
          </p:nvSpPr>
          <p:spPr bwMode="auto">
            <a:xfrm>
              <a:off x="4752" y="748"/>
              <a:ext cx="333" cy="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>
                  <a:ea typeface="楷体_GB2312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29720" name="AutoShape 39"/>
            <p:cNvSpPr>
              <a:spLocks noChangeArrowheads="1"/>
            </p:cNvSpPr>
            <p:nvPr/>
          </p:nvSpPr>
          <p:spPr bwMode="auto">
            <a:xfrm rot="5400000">
              <a:off x="4285" y="901"/>
              <a:ext cx="334" cy="160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9721" name="Text Box 40"/>
            <p:cNvSpPr txBox="1">
              <a:spLocks noChangeArrowheads="1"/>
            </p:cNvSpPr>
            <p:nvPr/>
          </p:nvSpPr>
          <p:spPr bwMode="auto">
            <a:xfrm>
              <a:off x="4575" y="624"/>
              <a:ext cx="228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cs typeface="Times New Roman" panose="02020603050405020304" pitchFamily="18" charset="0"/>
                </a:rPr>
                <a:t>–</a:t>
              </a:r>
              <a:endParaRPr lang="en-US" altLang="zh-CN" sz="2800"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22" name="Text Box 41"/>
            <p:cNvSpPr txBox="1">
              <a:spLocks noChangeArrowheads="1"/>
            </p:cNvSpPr>
            <p:nvPr/>
          </p:nvSpPr>
          <p:spPr bwMode="auto">
            <a:xfrm>
              <a:off x="4124" y="642"/>
              <a:ext cx="244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ea typeface="楷体_GB2312" pitchFamily="49" charset="-122"/>
                  <a:cs typeface="Times New Roman" panose="02020603050405020304" pitchFamily="18" charset="0"/>
                </a:rPr>
                <a:t>+</a:t>
              </a:r>
            </a:p>
          </p:txBody>
        </p:sp>
      </p:grpSp>
      <p:sp>
        <p:nvSpPr>
          <p:cNvPr id="381994" name="AutoShape 42" descr="60%"/>
          <p:cNvSpPr>
            <a:spLocks noChangeArrowheads="1"/>
          </p:cNvSpPr>
          <p:nvPr/>
        </p:nvSpPr>
        <p:spPr bwMode="auto">
          <a:xfrm>
            <a:off x="76200" y="3613836"/>
            <a:ext cx="2209800" cy="1447800"/>
          </a:xfrm>
          <a:prstGeom prst="wedgeRoundRectCallout">
            <a:avLst>
              <a:gd name="adj1" fmla="val 85199"/>
              <a:gd name="adj2" fmla="val -73134"/>
              <a:gd name="adj3" fmla="val 16667"/>
            </a:avLst>
          </a:prstGeom>
          <a:pattFill prst="pct20">
            <a:fgClr>
              <a:srgbClr val="FFCC99"/>
            </a:fgClr>
            <a:bgClr>
              <a:srgbClr val="FFFFFF"/>
            </a:bgClr>
          </a:pattFill>
          <a:ln w="28575">
            <a:solidFill>
              <a:srgbClr val="0084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4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反向电流在</a:t>
            </a:r>
          </a:p>
          <a:p>
            <a:pPr>
              <a:defRPr/>
            </a:pPr>
            <a:r>
              <a:rPr lang="zh-CN" altLang="en-US" sz="24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一定电压范围</a:t>
            </a:r>
          </a:p>
          <a:p>
            <a:pPr>
              <a:defRPr/>
            </a:pPr>
            <a:r>
              <a:rPr lang="zh-CN" altLang="en-US" sz="24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内保持常数。</a:t>
            </a:r>
          </a:p>
        </p:txBody>
      </p:sp>
    </p:spTree>
    <p:extLst>
      <p:ext uri="{BB962C8B-B14F-4D97-AF65-F5344CB8AC3E}">
        <p14:creationId xmlns:p14="http://schemas.microsoft.com/office/powerpoint/2010/main" val="967074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38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8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5" dur="500"/>
                                        <p:tgtEl>
                                          <p:spTgt spid="38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8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8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8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64" grpId="0" animBg="1"/>
      <p:bldP spid="381965" grpId="0" autoUpdateAnimBg="0"/>
      <p:bldP spid="381966" grpId="0" animBg="1"/>
      <p:bldP spid="381967" grpId="0" animBg="1"/>
      <p:bldP spid="381968" grpId="0" animBg="1" autoUpdateAnimBg="0"/>
      <p:bldP spid="381969" grpId="0" animBg="1" autoUpdateAnimBg="0"/>
      <p:bldP spid="381970" grpId="0" autoUpdateAnimBg="0"/>
      <p:bldP spid="381971" grpId="0" autoUpdateAnimBg="0"/>
      <p:bldP spid="381972" grpId="0" animBg="1" autoUpdateAnimBg="0"/>
      <p:bldP spid="381973" grpId="0" animBg="1" autoUpdateAnimBg="0"/>
      <p:bldP spid="381974" grpId="0" autoUpdateAnimBg="0"/>
      <p:bldP spid="381975" grpId="0" autoUpdateAnimBg="0"/>
      <p:bldP spid="381976" grpId="0" animBg="1" autoUpdateAnimBg="0"/>
      <p:bldP spid="381994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6250" y="447547"/>
            <a:ext cx="3886200" cy="582911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14.3.3 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主要参数</a:t>
            </a:r>
          </a:p>
        </p:txBody>
      </p:sp>
      <p:sp>
        <p:nvSpPr>
          <p:cNvPr id="382979" name="Text Box 3"/>
          <p:cNvSpPr txBox="1">
            <a:spLocks noChangeArrowheads="1"/>
          </p:cNvSpPr>
          <p:nvPr/>
        </p:nvSpPr>
        <p:spPr bwMode="auto">
          <a:xfrm>
            <a:off x="565150" y="905047"/>
            <a:ext cx="4343400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最大整流电流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OM</a:t>
            </a:r>
          </a:p>
        </p:txBody>
      </p:sp>
      <p:sp>
        <p:nvSpPr>
          <p:cNvPr id="382980" name="Text Box 4"/>
          <p:cNvSpPr txBox="1">
            <a:spLocks noChangeArrowheads="1"/>
          </p:cNvSpPr>
          <p:nvPr/>
        </p:nvSpPr>
        <p:spPr bwMode="auto">
          <a:xfrm>
            <a:off x="463550" y="1313034"/>
            <a:ext cx="8458200" cy="95628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>
            <a:spAutoFit/>
          </a:bodyPr>
          <a:lstStyle/>
          <a:p>
            <a:pPr indent="571500"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二极管长期使用时，允许流过二极管的最大正向平均电流。</a:t>
            </a:r>
          </a:p>
        </p:txBody>
      </p:sp>
      <p:sp>
        <p:nvSpPr>
          <p:cNvPr id="382981" name="Text Box 5"/>
          <p:cNvSpPr txBox="1">
            <a:spLocks noChangeArrowheads="1"/>
          </p:cNvSpPr>
          <p:nvPr/>
        </p:nvSpPr>
        <p:spPr bwMode="auto">
          <a:xfrm>
            <a:off x="565150" y="2214734"/>
            <a:ext cx="5486400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反向工作峰值电压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RWM</a:t>
            </a:r>
          </a:p>
        </p:txBody>
      </p:sp>
      <p:sp>
        <p:nvSpPr>
          <p:cNvPr id="382982" name="Text Box 6"/>
          <p:cNvSpPr txBox="1">
            <a:spLocks noChangeArrowheads="1"/>
          </p:cNvSpPr>
          <p:nvPr/>
        </p:nvSpPr>
        <p:spPr bwMode="auto">
          <a:xfrm>
            <a:off x="412750" y="2690984"/>
            <a:ext cx="8458200" cy="1387176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>
            <a:spAutoFit/>
          </a:bodyPr>
          <a:lstStyle/>
          <a:p>
            <a:pPr indent="571500"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是保证二极管不被击穿而给出的反向峰值电压，一般是二极管反向击穿电压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的一半或三分之二。二极管击穿后单向导电性被破坏，甚至过热而烧坏。</a:t>
            </a:r>
          </a:p>
        </p:txBody>
      </p:sp>
      <p:sp>
        <p:nvSpPr>
          <p:cNvPr id="382983" name="Text Box 7"/>
          <p:cNvSpPr txBox="1">
            <a:spLocks noChangeArrowheads="1"/>
          </p:cNvSpPr>
          <p:nvPr/>
        </p:nvSpPr>
        <p:spPr bwMode="auto">
          <a:xfrm>
            <a:off x="590550" y="4043534"/>
            <a:ext cx="4267200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反向峰值电流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RM</a:t>
            </a:r>
          </a:p>
        </p:txBody>
      </p:sp>
      <p:sp>
        <p:nvSpPr>
          <p:cNvPr id="382984" name="Text Box 8"/>
          <p:cNvSpPr txBox="1">
            <a:spLocks noChangeArrowheads="1"/>
          </p:cNvSpPr>
          <p:nvPr/>
        </p:nvSpPr>
        <p:spPr bwMode="auto">
          <a:xfrm>
            <a:off x="323850" y="4535659"/>
            <a:ext cx="8458200" cy="1818063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>
            <a:spAutoFit/>
          </a:bodyPr>
          <a:lstStyle/>
          <a:p>
            <a:pPr indent="571500"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指二极管加最高反向工作电压时的反向电流。反向电流大，说明管子的单向导电性差，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受温度的影响，温度越高反向电流越大。硅管的反向电流较小，锗管的反向电流较大，为硅管的几十到几百倍。</a:t>
            </a:r>
          </a:p>
        </p:txBody>
      </p:sp>
    </p:spTree>
    <p:extLst>
      <p:ext uri="{BB962C8B-B14F-4D97-AF65-F5344CB8AC3E}">
        <p14:creationId xmlns:p14="http://schemas.microsoft.com/office/powerpoint/2010/main" val="2698367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2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79" grpId="0" autoUpdateAnimBg="0"/>
      <p:bldP spid="382980" grpId="0" autoUpdateAnimBg="0"/>
      <p:bldP spid="382981" grpId="0" autoUpdateAnimBg="0"/>
      <p:bldP spid="382982" grpId="0" autoUpdateAnimBg="0"/>
      <p:bldP spid="382983" grpId="0" autoUpdateAnimBg="0"/>
      <p:bldP spid="38298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ChangeArrowheads="1"/>
          </p:cNvSpPr>
          <p:nvPr/>
        </p:nvSpPr>
        <p:spPr bwMode="auto">
          <a:xfrm>
            <a:off x="304800" y="642938"/>
            <a:ext cx="861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40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CN" altLang="en-US" sz="40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章 半导体器件</a:t>
            </a:r>
          </a:p>
        </p:txBody>
      </p:sp>
      <p:sp>
        <p:nvSpPr>
          <p:cNvPr id="364547" name="Rectangle 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057400" y="3008313"/>
            <a:ext cx="5240338" cy="519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14.3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二极管</a:t>
            </a:r>
          </a:p>
        </p:txBody>
      </p:sp>
      <p:sp>
        <p:nvSpPr>
          <p:cNvPr id="364548" name="Rectangle 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057400" y="3590925"/>
            <a:ext cx="4719638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14.4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稳压二极管</a:t>
            </a:r>
          </a:p>
        </p:txBody>
      </p:sp>
      <p:sp>
        <p:nvSpPr>
          <p:cNvPr id="364549" name="Rectangle 5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057400" y="4213225"/>
            <a:ext cx="4667250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14.5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双极型晶体管</a:t>
            </a:r>
          </a:p>
        </p:txBody>
      </p:sp>
      <p:sp>
        <p:nvSpPr>
          <p:cNvPr id="364550" name="Rectangle 6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057400" y="2408238"/>
            <a:ext cx="4583113" cy="519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14.2    PN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结及其导电性</a:t>
            </a:r>
          </a:p>
        </p:txBody>
      </p:sp>
      <p:sp>
        <p:nvSpPr>
          <p:cNvPr id="364551" name="Rectangle 7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2045261" y="1810872"/>
            <a:ext cx="395492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14.1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半导体的导电特性</a:t>
            </a:r>
          </a:p>
        </p:txBody>
      </p:sp>
      <p:sp>
        <p:nvSpPr>
          <p:cNvPr id="364552" name="Rectangle 8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2044700" y="4784725"/>
            <a:ext cx="4667250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14.6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光电器件</a:t>
            </a:r>
          </a:p>
        </p:txBody>
      </p:sp>
    </p:spTree>
    <p:extLst>
      <p:ext uri="{BB962C8B-B14F-4D97-AF65-F5344CB8AC3E}">
        <p14:creationId xmlns:p14="http://schemas.microsoft.com/office/powerpoint/2010/main" val="104762422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 descr="80%"/>
          <p:cNvSpPr>
            <a:spLocks noChangeArrowheads="1"/>
          </p:cNvSpPr>
          <p:nvPr/>
        </p:nvSpPr>
        <p:spPr bwMode="auto">
          <a:xfrm>
            <a:off x="2656210" y="574693"/>
            <a:ext cx="4154487" cy="609600"/>
          </a:xfrm>
          <a:prstGeom prst="rect">
            <a:avLst/>
          </a:prstGeom>
          <a:pattFill prst="pct80">
            <a:fgClr>
              <a:srgbClr val="FFFF99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3200" b="1">
                <a:solidFill>
                  <a:srgbClr val="CC0000"/>
                </a:solidFill>
                <a:latin typeface="+mn-ea"/>
                <a:cs typeface="Times New Roman" panose="02020603050405020304" pitchFamily="18" charset="0"/>
              </a:rPr>
              <a:t>二极管的单向导电性</a:t>
            </a:r>
          </a:p>
        </p:txBody>
      </p:sp>
      <p:sp>
        <p:nvSpPr>
          <p:cNvPr id="384003" name="Rectangle 3"/>
          <p:cNvSpPr>
            <a:spLocks noChangeArrowheads="1"/>
          </p:cNvSpPr>
          <p:nvPr/>
        </p:nvSpPr>
        <p:spPr bwMode="auto">
          <a:xfrm>
            <a:off x="542454" y="1414604"/>
            <a:ext cx="8382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lnSpc>
                <a:spcPct val="105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1.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二极管加正向电压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正向偏置，阳极接正、阴极接负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时，二极管处于正向导通状态，二极管正向电阻较小，正向电流较大。</a:t>
            </a:r>
          </a:p>
        </p:txBody>
      </p:sp>
      <p:sp>
        <p:nvSpPr>
          <p:cNvPr id="384004" name="Rectangle 4"/>
          <p:cNvSpPr>
            <a:spLocks noChangeArrowheads="1"/>
          </p:cNvSpPr>
          <p:nvPr/>
        </p:nvSpPr>
        <p:spPr bwMode="auto">
          <a:xfrm>
            <a:off x="542454" y="2786204"/>
            <a:ext cx="8382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lnSpc>
                <a:spcPct val="105000"/>
              </a:lnSpc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2.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二极管加反向电压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反向偏置，阳极接负、阴极接正 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二极管处于反向截止状态，二极管反向电阻较大，反向电流很小。</a:t>
            </a:r>
          </a:p>
        </p:txBody>
      </p:sp>
      <p:sp>
        <p:nvSpPr>
          <p:cNvPr id="384005" name="Rectangle 5"/>
          <p:cNvSpPr>
            <a:spLocks noChangeArrowheads="1"/>
          </p:cNvSpPr>
          <p:nvPr/>
        </p:nvSpPr>
        <p:spPr bwMode="auto">
          <a:xfrm>
            <a:off x="542454" y="4305319"/>
            <a:ext cx="8229600" cy="99719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外加电压大于反向击穿电压二极管被击穿，失去单向导电性。</a:t>
            </a:r>
          </a:p>
        </p:txBody>
      </p:sp>
      <p:sp>
        <p:nvSpPr>
          <p:cNvPr id="384006" name="Rectangle 6"/>
          <p:cNvSpPr>
            <a:spLocks noChangeArrowheads="1"/>
          </p:cNvSpPr>
          <p:nvPr/>
        </p:nvSpPr>
        <p:spPr bwMode="auto">
          <a:xfrm>
            <a:off x="542454" y="5219719"/>
            <a:ext cx="8229600" cy="99719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4.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二极管的反向电流受温度的影响，温度愈高反向电流愈大。</a:t>
            </a:r>
          </a:p>
        </p:txBody>
      </p:sp>
    </p:spTree>
    <p:extLst>
      <p:ext uri="{BB962C8B-B14F-4D97-AF65-F5344CB8AC3E}">
        <p14:creationId xmlns:p14="http://schemas.microsoft.com/office/powerpoint/2010/main" val="2194587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4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3" grpId="0" autoUpdateAnimBg="0"/>
      <p:bldP spid="384004" grpId="0" autoUpdateAnimBg="0"/>
      <p:bldP spid="384005" grpId="0" autoUpdateAnimBg="0"/>
      <p:bldP spid="384006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119" name="Picture 95" descr="图片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47" y="4898004"/>
            <a:ext cx="260985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5026" name="Text Box 2"/>
          <p:cNvSpPr txBox="1">
            <a:spLocks noChangeArrowheads="1"/>
          </p:cNvSpPr>
          <p:nvPr/>
        </p:nvSpPr>
        <p:spPr bwMode="auto">
          <a:xfrm>
            <a:off x="519585" y="1119754"/>
            <a:ext cx="3128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二极管检波电路</a:t>
            </a:r>
          </a:p>
        </p:txBody>
      </p:sp>
      <p:sp>
        <p:nvSpPr>
          <p:cNvPr id="385027" name="Text Box 3"/>
          <p:cNvSpPr txBox="1">
            <a:spLocks noChangeArrowheads="1"/>
          </p:cNvSpPr>
          <p:nvPr/>
        </p:nvSpPr>
        <p:spPr bwMode="auto">
          <a:xfrm>
            <a:off x="432272" y="2883466"/>
            <a:ext cx="82772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0099"/>
                </a:solidFill>
                <a:cs typeface="Times New Roman" panose="02020603050405020304" pitchFamily="18" charset="0"/>
              </a:rPr>
              <a:t>        </a:t>
            </a: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检波</a:t>
            </a:r>
            <a:r>
              <a:rPr lang="zh-CN" altLang="en-US" sz="2800">
                <a:cs typeface="Times New Roman" panose="02020603050405020304" pitchFamily="18" charset="0"/>
              </a:rPr>
              <a:t>就是将低频信号从已调制信号</a:t>
            </a:r>
            <a:r>
              <a:rPr lang="en-US" altLang="zh-CN" sz="2800">
                <a:cs typeface="Times New Roman" panose="02020603050405020304" pitchFamily="18" charset="0"/>
              </a:rPr>
              <a:t>(</a:t>
            </a:r>
            <a:r>
              <a:rPr lang="zh-CN" altLang="en-US" sz="2800">
                <a:cs typeface="Times New Roman" panose="02020603050405020304" pitchFamily="18" charset="0"/>
              </a:rPr>
              <a:t>高频信号</a:t>
            </a:r>
            <a:r>
              <a:rPr lang="en-US" altLang="zh-CN" sz="2800">
                <a:cs typeface="Times New Roman" panose="02020603050405020304" pitchFamily="18" charset="0"/>
              </a:rPr>
              <a:t>)</a:t>
            </a:r>
            <a:r>
              <a:rPr lang="zh-CN" altLang="en-US" sz="2800">
                <a:cs typeface="Times New Roman" panose="02020603050405020304" pitchFamily="18" charset="0"/>
              </a:rPr>
              <a:t>中</a:t>
            </a:r>
          </a:p>
          <a:p>
            <a:pPr eaLnBrk="1" hangingPunct="1"/>
            <a:r>
              <a:rPr lang="zh-CN" altLang="en-US" sz="2800">
                <a:cs typeface="Times New Roman" panose="02020603050405020304" pitchFamily="18" charset="0"/>
              </a:rPr>
              <a:t>取出。电路及信号波形如图所示。</a:t>
            </a:r>
          </a:p>
        </p:txBody>
      </p:sp>
      <p:grpSp>
        <p:nvGrpSpPr>
          <p:cNvPr id="2" name="Group 90"/>
          <p:cNvGrpSpPr>
            <a:grpSpLocks/>
          </p:cNvGrpSpPr>
          <p:nvPr/>
        </p:nvGrpSpPr>
        <p:grpSpPr bwMode="auto">
          <a:xfrm>
            <a:off x="4296247" y="4766241"/>
            <a:ext cx="336550" cy="488950"/>
            <a:chOff x="2768" y="2032"/>
            <a:chExt cx="212" cy="308"/>
          </a:xfrm>
        </p:grpSpPr>
        <p:sp>
          <p:nvSpPr>
            <p:cNvPr id="32779" name="Rectangle 91"/>
            <p:cNvSpPr>
              <a:spLocks noChangeArrowheads="1"/>
            </p:cNvSpPr>
            <p:nvPr/>
          </p:nvSpPr>
          <p:spPr bwMode="auto">
            <a:xfrm>
              <a:off x="2768" y="203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0000"/>
                  </a:solidFill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2780" name="Oval 92"/>
            <p:cNvSpPr>
              <a:spLocks noChangeArrowheads="1"/>
            </p:cNvSpPr>
            <p:nvPr/>
          </p:nvSpPr>
          <p:spPr bwMode="auto">
            <a:xfrm>
              <a:off x="2848" y="2296"/>
              <a:ext cx="44" cy="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cs typeface="Times New Roman" panose="02020603050405020304" pitchFamily="18" charset="0"/>
              </a:endParaRPr>
            </a:p>
          </p:txBody>
        </p:sp>
      </p:grpSp>
      <p:sp>
        <p:nvSpPr>
          <p:cNvPr id="385117" name="Text Box 93"/>
          <p:cNvSpPr txBox="1">
            <a:spLocks noChangeArrowheads="1"/>
          </p:cNvSpPr>
          <p:nvPr/>
        </p:nvSpPr>
        <p:spPr bwMode="auto">
          <a:xfrm>
            <a:off x="432272" y="1567429"/>
            <a:ext cx="8399463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cs typeface="Times New Roman" panose="02020603050405020304" pitchFamily="18" charset="0"/>
              </a:rPr>
              <a:t>        </a:t>
            </a:r>
            <a:r>
              <a:rPr lang="zh-CN" altLang="en-US" sz="2800">
                <a:cs typeface="Times New Roman" panose="02020603050405020304" pitchFamily="18" charset="0"/>
              </a:rPr>
              <a:t>在电视、广播及通信中，为使图像、声音能远距</a:t>
            </a:r>
          </a:p>
          <a:p>
            <a:pPr eaLnBrk="1" hangingPunct="1"/>
            <a:r>
              <a:rPr lang="zh-CN" altLang="en-US" sz="2800">
                <a:cs typeface="Times New Roman" panose="02020603050405020304" pitchFamily="18" charset="0"/>
              </a:rPr>
              <a:t>离传送，需要将这一低频电信号驮载在高频信号上，</a:t>
            </a:r>
          </a:p>
          <a:p>
            <a:pPr eaLnBrk="1" hangingPunct="1"/>
            <a:r>
              <a:rPr lang="zh-CN" altLang="en-US" sz="2800">
                <a:cs typeface="Times New Roman" panose="02020603050405020304" pitchFamily="18" charset="0"/>
              </a:rPr>
              <a:t>这个过程叫调制。</a:t>
            </a:r>
          </a:p>
        </p:txBody>
      </p:sp>
      <p:sp>
        <p:nvSpPr>
          <p:cNvPr id="385118" name="Rectangle 94"/>
          <p:cNvSpPr>
            <a:spLocks noChangeArrowheads="1"/>
          </p:cNvSpPr>
          <p:nvPr/>
        </p:nvSpPr>
        <p:spPr bwMode="auto">
          <a:xfrm>
            <a:off x="3483447" y="511741"/>
            <a:ext cx="2037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>
                <a:solidFill>
                  <a:srgbClr val="CC0000"/>
                </a:solidFill>
                <a:latin typeface="+mn-ea"/>
                <a:cs typeface="Times New Roman" panose="02020603050405020304" pitchFamily="18" charset="0"/>
              </a:rPr>
              <a:t>应用举例</a:t>
            </a:r>
          </a:p>
        </p:txBody>
      </p:sp>
      <p:pic>
        <p:nvPicPr>
          <p:cNvPr id="385120" name="Picture 96" descr="图片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2" y="4609079"/>
            <a:ext cx="2767013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121" name="Picture 97" descr="图片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372" y="3758179"/>
            <a:ext cx="27940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122" name="Picture 98" descr="图片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835" y="4726554"/>
            <a:ext cx="2752725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19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5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7" grpId="0" autoUpdateAnimBg="0"/>
      <p:bldP spid="38511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Text Box 2"/>
          <p:cNvSpPr txBox="1">
            <a:spLocks noChangeArrowheads="1"/>
          </p:cNvSpPr>
          <p:nvPr/>
        </p:nvSpPr>
        <p:spPr bwMode="auto">
          <a:xfrm>
            <a:off x="288925" y="861290"/>
            <a:ext cx="31289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二极管检波电路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87350" y="1247052"/>
            <a:ext cx="82772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0099"/>
                </a:solidFill>
                <a:cs typeface="Times New Roman" panose="02020603050405020304" pitchFamily="18" charset="0"/>
              </a:rPr>
              <a:t>        </a:t>
            </a: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检波</a:t>
            </a:r>
            <a:r>
              <a:rPr lang="zh-CN" altLang="en-US" sz="2800">
                <a:cs typeface="Times New Roman" panose="02020603050405020304" pitchFamily="18" charset="0"/>
              </a:rPr>
              <a:t>就是将低频信号从已调制信号</a:t>
            </a:r>
            <a:r>
              <a:rPr lang="en-US" altLang="zh-CN" sz="2800">
                <a:cs typeface="Times New Roman" panose="02020603050405020304" pitchFamily="18" charset="0"/>
              </a:rPr>
              <a:t>(</a:t>
            </a:r>
            <a:r>
              <a:rPr lang="zh-CN" altLang="en-US" sz="2800">
                <a:cs typeface="Times New Roman" panose="02020603050405020304" pitchFamily="18" charset="0"/>
              </a:rPr>
              <a:t>高频信号</a:t>
            </a:r>
            <a:r>
              <a:rPr lang="en-US" altLang="zh-CN" sz="2800">
                <a:cs typeface="Times New Roman" panose="02020603050405020304" pitchFamily="18" charset="0"/>
              </a:rPr>
              <a:t>)</a:t>
            </a:r>
            <a:r>
              <a:rPr lang="zh-CN" altLang="en-US" sz="2800">
                <a:cs typeface="Times New Roman" panose="02020603050405020304" pitchFamily="18" charset="0"/>
              </a:rPr>
              <a:t>中</a:t>
            </a:r>
          </a:p>
          <a:p>
            <a:pPr eaLnBrk="1" hangingPunct="1"/>
            <a:r>
              <a:rPr lang="zh-CN" altLang="en-US" sz="2800">
                <a:cs typeface="Times New Roman" panose="02020603050405020304" pitchFamily="18" charset="0"/>
              </a:rPr>
              <a:t>取出。电路及信号波形如图所示。</a:t>
            </a:r>
          </a:p>
        </p:txBody>
      </p:sp>
      <p:sp>
        <p:nvSpPr>
          <p:cNvPr id="387163" name="Text Box 91"/>
          <p:cNvSpPr txBox="1">
            <a:spLocks noChangeArrowheads="1"/>
          </p:cNvSpPr>
          <p:nvPr/>
        </p:nvSpPr>
        <p:spPr bwMode="auto">
          <a:xfrm>
            <a:off x="387350" y="4726852"/>
            <a:ext cx="87566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0099"/>
                </a:solidFill>
                <a:cs typeface="Times New Roman" panose="02020603050405020304" pitchFamily="18" charset="0"/>
              </a:rPr>
              <a:t>    </a:t>
            </a: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输入</a:t>
            </a:r>
            <a:r>
              <a:rPr lang="zh-CN" altLang="en-US" sz="2800">
                <a:cs typeface="Times New Roman" panose="02020603050405020304" pitchFamily="18" charset="0"/>
              </a:rPr>
              <a:t>信号为已调制信号，由电视机、收音机接收后，</a:t>
            </a:r>
          </a:p>
          <a:p>
            <a:pPr eaLnBrk="1" hangingPunct="1"/>
            <a:r>
              <a:rPr lang="zh-CN" altLang="en-US" sz="2800">
                <a:cs typeface="Times New Roman" panose="02020603050405020304" pitchFamily="18" charset="0"/>
              </a:rPr>
              <a:t>由检波二极管 </a:t>
            </a:r>
            <a:r>
              <a:rPr lang="en-US" altLang="zh-CN" sz="2800">
                <a:cs typeface="Times New Roman" panose="02020603050405020304" pitchFamily="18" charset="0"/>
              </a:rPr>
              <a:t>D </a:t>
            </a:r>
            <a:r>
              <a:rPr lang="zh-CN" altLang="en-US" sz="2800">
                <a:cs typeface="Times New Roman" panose="02020603050405020304" pitchFamily="18" charset="0"/>
              </a:rPr>
              <a:t>将已调制信号的负半周去掉，然后利</a:t>
            </a:r>
          </a:p>
          <a:p>
            <a:pPr eaLnBrk="1" hangingPunct="1"/>
            <a:r>
              <a:rPr lang="zh-CN" altLang="en-US" sz="2800">
                <a:cs typeface="Times New Roman" panose="02020603050405020304" pitchFamily="18" charset="0"/>
              </a:rPr>
              <a:t>用电容将高频信号滤去</a:t>
            </a:r>
            <a:r>
              <a:rPr lang="en-US" altLang="zh-CN" sz="2800">
                <a:cs typeface="Times New Roman" panose="02020603050405020304" pitchFamily="18" charset="0"/>
              </a:rPr>
              <a:t>, </a:t>
            </a:r>
            <a:r>
              <a:rPr lang="zh-CN" altLang="en-US" sz="2800">
                <a:cs typeface="Times New Roman" panose="02020603050405020304" pitchFamily="18" charset="0"/>
              </a:rPr>
              <a:t>留下低频信号</a:t>
            </a:r>
            <a:r>
              <a:rPr lang="en-US" altLang="zh-CN" sz="2800">
                <a:cs typeface="Times New Roman" panose="02020603050405020304" pitchFamily="18" charset="0"/>
              </a:rPr>
              <a:t>, </a:t>
            </a:r>
            <a:r>
              <a:rPr lang="zh-CN" altLang="en-US" sz="2800">
                <a:cs typeface="Times New Roman" panose="02020603050405020304" pitchFamily="18" charset="0"/>
              </a:rPr>
              <a:t>再经放大电路</a:t>
            </a:r>
          </a:p>
          <a:p>
            <a:pPr eaLnBrk="1" hangingPunct="1"/>
            <a:r>
              <a:rPr lang="zh-CN" altLang="en-US" sz="2800">
                <a:cs typeface="Times New Roman" panose="02020603050405020304" pitchFamily="18" charset="0"/>
              </a:rPr>
              <a:t>放大，送给负载显像管或扬声器，还原成图像或声音。</a:t>
            </a:r>
          </a:p>
        </p:txBody>
      </p:sp>
      <p:sp>
        <p:nvSpPr>
          <p:cNvPr id="387164" name="Rectangle 92"/>
          <p:cNvSpPr>
            <a:spLocks noChangeArrowheads="1"/>
          </p:cNvSpPr>
          <p:nvPr/>
        </p:nvSpPr>
        <p:spPr bwMode="auto">
          <a:xfrm>
            <a:off x="3746806" y="474515"/>
            <a:ext cx="2037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CC0000"/>
                </a:solidFill>
                <a:latin typeface="+mn-ea"/>
                <a:cs typeface="Times New Roman" panose="02020603050405020304" pitchFamily="18" charset="0"/>
              </a:rPr>
              <a:t>应用举例</a:t>
            </a:r>
          </a:p>
        </p:txBody>
      </p:sp>
      <p:pic>
        <p:nvPicPr>
          <p:cNvPr id="33798" name="Picture 93" descr="图片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2077315"/>
            <a:ext cx="8243888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34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163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Text Box 2"/>
          <p:cNvSpPr txBox="1">
            <a:spLocks noChangeArrowheads="1"/>
          </p:cNvSpPr>
          <p:nvPr/>
        </p:nvSpPr>
        <p:spPr bwMode="auto">
          <a:xfrm>
            <a:off x="510531" y="674483"/>
            <a:ext cx="31289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二极管限幅电路</a:t>
            </a:r>
          </a:p>
        </p:txBody>
      </p:sp>
      <p:sp>
        <p:nvSpPr>
          <p:cNvPr id="388099" name="Rectangle 3"/>
          <p:cNvSpPr>
            <a:spLocks noChangeArrowheads="1"/>
          </p:cNvSpPr>
          <p:nvPr/>
        </p:nvSpPr>
        <p:spPr bwMode="auto">
          <a:xfrm>
            <a:off x="377181" y="1231696"/>
            <a:ext cx="8507412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限幅是指限制电路的输出幅值。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输入信号的波形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经限幅后，只有其中一部分传到输出，其余部分则被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限制而消失。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模拟电子技术中，常用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限幅电路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来减小和限制某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些信号的幅值，以适应电路的不同要求，或作为保护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措施。在数字电路中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常用限幅电路来处理信号波形。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限幅电路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是用具有非线性特性的器件来实现的，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二极管可用来组成简单的限幅电路。限幅电路中的二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极管一般都工作在大电流范围，所以可采用二极管的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恒压模型来分析电路的工作原理。</a:t>
            </a:r>
          </a:p>
        </p:txBody>
      </p:sp>
    </p:spTree>
    <p:extLst>
      <p:ext uri="{BB962C8B-B14F-4D97-AF65-F5344CB8AC3E}">
        <p14:creationId xmlns:p14="http://schemas.microsoft.com/office/powerpoint/2010/main" val="92428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099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765175"/>
            <a:ext cx="48768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二极管电路分析原则： </a:t>
            </a:r>
          </a:p>
        </p:txBody>
      </p:sp>
      <p:sp>
        <p:nvSpPr>
          <p:cNvPr id="389123" name="Text Box 3"/>
          <p:cNvSpPr txBox="1">
            <a:spLocks noChangeArrowheads="1"/>
          </p:cNvSpPr>
          <p:nvPr/>
        </p:nvSpPr>
        <p:spPr bwMode="auto">
          <a:xfrm>
            <a:off x="420688" y="1330325"/>
            <a:ext cx="5541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定性分析：</a:t>
            </a:r>
            <a:r>
              <a:rPr lang="zh-CN" altLang="en-US" sz="2800" dirty="0">
                <a:cs typeface="Times New Roman" panose="02020603050405020304" pitchFamily="18" charset="0"/>
              </a:rPr>
              <a:t>判断二极管的工作状态</a:t>
            </a:r>
          </a:p>
        </p:txBody>
      </p:sp>
      <p:sp>
        <p:nvSpPr>
          <p:cNvPr id="389124" name="Text Box 4"/>
          <p:cNvSpPr txBox="1">
            <a:spLocks noChangeArrowheads="1"/>
          </p:cNvSpPr>
          <p:nvPr/>
        </p:nvSpPr>
        <p:spPr bwMode="auto">
          <a:xfrm>
            <a:off x="6211888" y="1146175"/>
            <a:ext cx="1066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cs typeface="Times New Roman" panose="02020603050405020304" pitchFamily="18" charset="0"/>
              </a:rPr>
              <a:t>导通截止</a:t>
            </a:r>
          </a:p>
        </p:txBody>
      </p:sp>
      <p:sp>
        <p:nvSpPr>
          <p:cNvPr id="389125" name="AutoShape 5"/>
          <p:cNvSpPr>
            <a:spLocks/>
          </p:cNvSpPr>
          <p:nvPr/>
        </p:nvSpPr>
        <p:spPr bwMode="auto">
          <a:xfrm>
            <a:off x="5983288" y="1298575"/>
            <a:ext cx="228600" cy="641350"/>
          </a:xfrm>
          <a:prstGeom prst="leftBrace">
            <a:avLst>
              <a:gd name="adj1" fmla="val 2338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89126" name="Rectangle 6"/>
          <p:cNvSpPr>
            <a:spLocks noChangeArrowheads="1"/>
          </p:cNvSpPr>
          <p:nvPr/>
        </p:nvSpPr>
        <p:spPr bwMode="auto">
          <a:xfrm>
            <a:off x="407988" y="3676650"/>
            <a:ext cx="8412162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10000"/>
              </a:spcBef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分析方法：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将二极管断开，分析二极管两端电位的高低或所加电压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的正负。</a:t>
            </a:r>
          </a:p>
        </p:txBody>
      </p:sp>
      <p:sp>
        <p:nvSpPr>
          <p:cNvPr id="389127" name="Rectangle 7"/>
          <p:cNvSpPr>
            <a:spLocks noChangeArrowheads="1"/>
          </p:cNvSpPr>
          <p:nvPr/>
        </p:nvSpPr>
        <p:spPr bwMode="auto">
          <a:xfrm>
            <a:off x="420688" y="4841501"/>
            <a:ext cx="7461250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阳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阴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为正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正向偏置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，二极管导通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阳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阴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为负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反向偏置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，二极管截止</a:t>
            </a:r>
          </a:p>
        </p:txBody>
      </p:sp>
      <p:sp>
        <p:nvSpPr>
          <p:cNvPr id="389128" name="Rectangle 8"/>
          <p:cNvSpPr>
            <a:spLocks noChangeArrowheads="1"/>
          </p:cNvSpPr>
          <p:nvPr/>
        </p:nvSpPr>
        <p:spPr bwMode="auto">
          <a:xfrm>
            <a:off x="407988" y="1936192"/>
            <a:ext cx="5394325" cy="16303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设二极管是理想的，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正向导通时二极管相当于短路，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反向截止时二极管相当于断开。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513388" y="2752167"/>
            <a:ext cx="1600200" cy="76200"/>
            <a:chOff x="864" y="2040"/>
            <a:chExt cx="1008" cy="48"/>
          </a:xfrm>
        </p:grpSpPr>
        <p:sp>
          <p:nvSpPr>
            <p:cNvPr id="35855" name="Line 10"/>
            <p:cNvSpPr>
              <a:spLocks noChangeShapeType="1"/>
            </p:cNvSpPr>
            <p:nvPr/>
          </p:nvSpPr>
          <p:spPr bwMode="auto">
            <a:xfrm>
              <a:off x="864" y="2064"/>
              <a:ext cx="3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56" name="Line 11"/>
            <p:cNvSpPr>
              <a:spLocks noChangeShapeType="1"/>
            </p:cNvSpPr>
            <p:nvPr/>
          </p:nvSpPr>
          <p:spPr bwMode="auto">
            <a:xfrm>
              <a:off x="1488" y="2064"/>
              <a:ext cx="3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57" name="Oval 12"/>
            <p:cNvSpPr>
              <a:spLocks noChangeArrowheads="1"/>
            </p:cNvSpPr>
            <p:nvPr/>
          </p:nvSpPr>
          <p:spPr bwMode="auto">
            <a:xfrm>
              <a:off x="1248" y="2040"/>
              <a:ext cx="48" cy="48"/>
            </a:xfrm>
            <a:prstGeom prst="ellipse">
              <a:avLst/>
            </a:prstGeom>
            <a:solidFill>
              <a:srgbClr val="CC0000"/>
            </a:solidFill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35858" name="Line 13"/>
            <p:cNvSpPr>
              <a:spLocks noChangeShapeType="1"/>
            </p:cNvSpPr>
            <p:nvPr/>
          </p:nvSpPr>
          <p:spPr bwMode="auto">
            <a:xfrm>
              <a:off x="1296" y="2064"/>
              <a:ext cx="192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59" name="Oval 14"/>
            <p:cNvSpPr>
              <a:spLocks noChangeArrowheads="1"/>
            </p:cNvSpPr>
            <p:nvPr/>
          </p:nvSpPr>
          <p:spPr bwMode="auto">
            <a:xfrm>
              <a:off x="1488" y="2040"/>
              <a:ext cx="48" cy="48"/>
            </a:xfrm>
            <a:prstGeom prst="ellipse">
              <a:avLst/>
            </a:prstGeom>
            <a:solidFill>
              <a:srgbClr val="CC0000"/>
            </a:solidFill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513388" y="3295092"/>
            <a:ext cx="1600200" cy="76200"/>
            <a:chOff x="3696" y="2040"/>
            <a:chExt cx="1008" cy="48"/>
          </a:xfrm>
        </p:grpSpPr>
        <p:sp>
          <p:nvSpPr>
            <p:cNvPr id="35851" name="Line 16"/>
            <p:cNvSpPr>
              <a:spLocks noChangeShapeType="1"/>
            </p:cNvSpPr>
            <p:nvPr/>
          </p:nvSpPr>
          <p:spPr bwMode="auto">
            <a:xfrm>
              <a:off x="3696" y="2064"/>
              <a:ext cx="3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52" name="Line 17"/>
            <p:cNvSpPr>
              <a:spLocks noChangeShapeType="1"/>
            </p:cNvSpPr>
            <p:nvPr/>
          </p:nvSpPr>
          <p:spPr bwMode="auto">
            <a:xfrm>
              <a:off x="4320" y="2064"/>
              <a:ext cx="3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53" name="Oval 18"/>
            <p:cNvSpPr>
              <a:spLocks noChangeArrowheads="1"/>
            </p:cNvSpPr>
            <p:nvPr/>
          </p:nvSpPr>
          <p:spPr bwMode="auto">
            <a:xfrm>
              <a:off x="4080" y="2040"/>
              <a:ext cx="48" cy="48"/>
            </a:xfrm>
            <a:prstGeom prst="ellipse">
              <a:avLst/>
            </a:prstGeom>
            <a:solidFill>
              <a:srgbClr val="CC0000"/>
            </a:solidFill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35854" name="Oval 19"/>
            <p:cNvSpPr>
              <a:spLocks noChangeArrowheads="1"/>
            </p:cNvSpPr>
            <p:nvPr/>
          </p:nvSpPr>
          <p:spPr bwMode="auto">
            <a:xfrm>
              <a:off x="4320" y="2040"/>
              <a:ext cx="48" cy="48"/>
            </a:xfrm>
            <a:prstGeom prst="ellipse">
              <a:avLst/>
            </a:prstGeom>
            <a:solidFill>
              <a:srgbClr val="CC0000"/>
            </a:solidFill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5982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9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9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3" grpId="0" autoUpdateAnimBg="0"/>
      <p:bldP spid="389124" grpId="0" autoUpdateAnimBg="0"/>
      <p:bldP spid="389125" grpId="0" animBg="1"/>
      <p:bldP spid="389126" grpId="0" autoUpdateAnimBg="0"/>
      <p:bldP spid="389127" grpId="0" autoUpdateAnimBg="0"/>
      <p:bldP spid="389128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9" descr="图片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631275"/>
            <a:ext cx="3328988" cy="254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0146" name="Text Box 2"/>
          <p:cNvSpPr txBox="1">
            <a:spLocks noChangeArrowheads="1"/>
          </p:cNvSpPr>
          <p:nvPr/>
        </p:nvSpPr>
        <p:spPr bwMode="auto">
          <a:xfrm>
            <a:off x="4514851" y="756687"/>
            <a:ext cx="3733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电路如图，求：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endParaRPr lang="en-US" altLang="zh-C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0147" name="Text Box 3"/>
          <p:cNvSpPr txBox="1">
            <a:spLocks noChangeArrowheads="1"/>
          </p:cNvSpPr>
          <p:nvPr/>
        </p:nvSpPr>
        <p:spPr bwMode="auto">
          <a:xfrm>
            <a:off x="0" y="3577675"/>
            <a:ext cx="8763001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      V</a:t>
            </a:r>
            <a:r>
              <a:rPr lang="zh-CN" altLang="en-US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阳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6 V   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阴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12 V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      V</a:t>
            </a:r>
            <a:r>
              <a:rPr lang="zh-CN" altLang="en-US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阳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&gt;V</a:t>
            </a:r>
            <a:r>
              <a:rPr lang="zh-CN" altLang="en-US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阴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二极管导通</a:t>
            </a: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476399" y="549846"/>
            <a:ext cx="10855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例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390149" name="Rectangle 5"/>
          <p:cNvSpPr>
            <a:spLocks noChangeArrowheads="1"/>
          </p:cNvSpPr>
          <p:nvPr/>
        </p:nvSpPr>
        <p:spPr bwMode="auto">
          <a:xfrm>
            <a:off x="4576763" y="1288500"/>
            <a:ext cx="43307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 </a:t>
            </a:r>
            <a:r>
              <a:rPr lang="en-US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点作参考点</a:t>
            </a:r>
            <a:r>
              <a:rPr lang="en-US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断开二极管，分析二极管阳极和阴极的电位。</a:t>
            </a:r>
            <a:endParaRPr lang="zh-CN" altLang="en-US" sz="2800" b="1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0150" name="Text Box 6"/>
          <p:cNvSpPr txBox="1">
            <a:spLocks noChangeArrowheads="1"/>
          </p:cNvSpPr>
          <p:nvPr/>
        </p:nvSpPr>
        <p:spPr bwMode="auto">
          <a:xfrm>
            <a:off x="381001" y="5620787"/>
            <a:ext cx="6937375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在这里，二极管起钳位作用。  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2884488" y="2920450"/>
            <a:ext cx="252413" cy="252412"/>
            <a:chOff x="1680" y="1584"/>
            <a:chExt cx="159" cy="159"/>
          </a:xfrm>
        </p:grpSpPr>
        <p:sp>
          <p:nvSpPr>
            <p:cNvPr id="36881" name="Line 39"/>
            <p:cNvSpPr>
              <a:spLocks noChangeShapeType="1"/>
            </p:cNvSpPr>
            <p:nvPr/>
          </p:nvSpPr>
          <p:spPr bwMode="auto">
            <a:xfrm>
              <a:off x="1762" y="1584"/>
              <a:ext cx="0" cy="15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82" name="Line 40"/>
            <p:cNvSpPr>
              <a:spLocks noChangeShapeType="1"/>
            </p:cNvSpPr>
            <p:nvPr/>
          </p:nvSpPr>
          <p:spPr bwMode="auto">
            <a:xfrm>
              <a:off x="1680" y="1743"/>
              <a:ext cx="159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0185" name="Text Box 41"/>
          <p:cNvSpPr txBox="1">
            <a:spLocks noChangeArrowheads="1"/>
          </p:cNvSpPr>
          <p:nvPr/>
        </p:nvSpPr>
        <p:spPr bwMode="auto">
          <a:xfrm>
            <a:off x="0" y="4593675"/>
            <a:ext cx="8763001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若忽略管压降，二极管可看作短路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6V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否则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低于－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6V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一个管压降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为－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6.3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Ｖ或－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6.7V</a:t>
            </a:r>
          </a:p>
        </p:txBody>
      </p:sp>
      <p:sp>
        <p:nvSpPr>
          <p:cNvPr id="390186" name="AutoShape 42" descr="40%"/>
          <p:cNvSpPr>
            <a:spLocks noChangeArrowheads="1"/>
          </p:cNvSpPr>
          <p:nvPr/>
        </p:nvSpPr>
        <p:spPr bwMode="auto">
          <a:xfrm>
            <a:off x="3798888" y="3058562"/>
            <a:ext cx="1219200" cy="533400"/>
          </a:xfrm>
          <a:prstGeom prst="wedgeRoundRectCallout">
            <a:avLst>
              <a:gd name="adj1" fmla="val -107421"/>
              <a:gd name="adj2" fmla="val -71431"/>
              <a:gd name="adj3" fmla="val 16667"/>
            </a:avLst>
          </a:prstGeom>
          <a:pattFill prst="pct40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参考点</a:t>
            </a:r>
          </a:p>
        </p:txBody>
      </p:sp>
      <p:sp>
        <p:nvSpPr>
          <p:cNvPr id="390187" name="Text Box 43"/>
          <p:cNvSpPr txBox="1">
            <a:spLocks noChangeArrowheads="1"/>
          </p:cNvSpPr>
          <p:nvPr/>
        </p:nvSpPr>
        <p:spPr bwMode="auto">
          <a:xfrm>
            <a:off x="1436688" y="543962"/>
            <a:ext cx="7620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阳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0188" name="Text Box 44"/>
          <p:cNvSpPr txBox="1">
            <a:spLocks noChangeArrowheads="1"/>
          </p:cNvSpPr>
          <p:nvPr/>
        </p:nvSpPr>
        <p:spPr bwMode="auto">
          <a:xfrm>
            <a:off x="2503488" y="543962"/>
            <a:ext cx="7620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阴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0189" name="Oval 45"/>
          <p:cNvSpPr>
            <a:spLocks noChangeArrowheads="1"/>
          </p:cNvSpPr>
          <p:nvPr/>
        </p:nvSpPr>
        <p:spPr bwMode="auto">
          <a:xfrm>
            <a:off x="1822451" y="1153562"/>
            <a:ext cx="147637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90190" name="Oval 46"/>
          <p:cNvSpPr>
            <a:spLocks noChangeArrowheads="1"/>
          </p:cNvSpPr>
          <p:nvPr/>
        </p:nvSpPr>
        <p:spPr bwMode="auto">
          <a:xfrm>
            <a:off x="2732088" y="1140862"/>
            <a:ext cx="147638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90191" name="Rectangle 47"/>
          <p:cNvSpPr>
            <a:spLocks noChangeArrowheads="1"/>
          </p:cNvSpPr>
          <p:nvPr/>
        </p:nvSpPr>
        <p:spPr bwMode="auto">
          <a:xfrm>
            <a:off x="2122488" y="1001162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90192" name="Line 48"/>
          <p:cNvSpPr>
            <a:spLocks noChangeShapeType="1"/>
          </p:cNvSpPr>
          <p:nvPr/>
        </p:nvSpPr>
        <p:spPr bwMode="auto">
          <a:xfrm>
            <a:off x="2046288" y="1212300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9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0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0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0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0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90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0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0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9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47" grpId="0" build="p" autoUpdateAnimBg="0"/>
      <p:bldP spid="390149" grpId="0" autoUpdateAnimBg="0"/>
      <p:bldP spid="390150" grpId="0" autoUpdateAnimBg="0"/>
      <p:bldP spid="390185" grpId="0" build="p" autoUpdateAnimBg="0"/>
      <p:bldP spid="390186" grpId="0" animBg="1" autoUpdateAnimBg="0"/>
      <p:bldP spid="390187" grpId="0" build="p" autoUpdateAnimBg="0"/>
      <p:bldP spid="390188" grpId="0" build="p" autoUpdateAnimBg="0"/>
      <p:bldP spid="390189" grpId="0" animBg="1"/>
      <p:bldP spid="390190" grpId="0" animBg="1"/>
      <p:bldP spid="390191" grpId="0" animBg="1"/>
      <p:bldP spid="39019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50" descr="图片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83" y="393197"/>
            <a:ext cx="3132137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1170" name="Text Box 2"/>
          <p:cNvSpPr txBox="1">
            <a:spLocks noChangeArrowheads="1"/>
          </p:cNvSpPr>
          <p:nvPr/>
        </p:nvSpPr>
        <p:spPr bwMode="auto">
          <a:xfrm>
            <a:off x="4579545" y="1182185"/>
            <a:ext cx="4343400" cy="196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13000"/>
              </a:spcBef>
              <a:defRPr/>
            </a:pP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两个二极管的阴极接在一</a:t>
            </a:r>
            <a:endParaRPr lang="zh-CN" altLang="en-US" sz="2800" b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13000"/>
              </a:spcBef>
              <a:defRPr/>
            </a:pP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起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取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点作参考点，断开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13000"/>
              </a:spcBef>
              <a:defRPr/>
            </a:pP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二极管，分析二极管阳极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13000"/>
              </a:spcBef>
              <a:defRPr/>
            </a:pP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和阴极的电位。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1171" name="Text Box 3"/>
          <p:cNvSpPr txBox="1">
            <a:spLocks noChangeArrowheads="1"/>
          </p:cNvSpPr>
          <p:nvPr/>
        </p:nvSpPr>
        <p:spPr bwMode="auto">
          <a:xfrm>
            <a:off x="380608" y="3250697"/>
            <a:ext cx="815340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defRPr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阳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6 V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阳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=0 V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阴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阴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12 V</a:t>
            </a:r>
          </a:p>
          <a:p>
            <a:pPr>
              <a:lnSpc>
                <a:spcPct val="110000"/>
              </a:lnSpc>
              <a:spcBef>
                <a:spcPct val="10000"/>
              </a:spcBef>
              <a:defRPr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D1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= 6V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，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D2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=12V</a:t>
            </a:r>
            <a:r>
              <a:rPr lang="en-US" altLang="zh-CN" sz="2800" b="1">
                <a:latin typeface="Times New Roman" panose="02020603050405020304" pitchFamily="18" charset="0"/>
                <a:ea typeface="创艺繁标宋" pitchFamily="2" charset="-122"/>
                <a:cs typeface="Times New Roman" panose="02020603050405020304" pitchFamily="18" charset="0"/>
                <a:sym typeface="Symbol" pitchFamily="18" charset="2"/>
              </a:rPr>
              <a:t>     </a:t>
            </a:r>
          </a:p>
          <a:p>
            <a:pPr>
              <a:lnSpc>
                <a:spcPct val="110000"/>
              </a:lnSpc>
              <a:spcBef>
                <a:spcPct val="1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ea typeface="创艺繁标宋" pitchFamily="2" charset="-122"/>
                <a:cs typeface="Times New Roman" panose="02020603050405020304" pitchFamily="18" charset="0"/>
                <a:sym typeface="Symbol" pitchFamily="18" charset="2"/>
              </a:rPr>
              <a:t>∵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D2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D1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2800" b="1">
                <a:latin typeface="Times New Roman" panose="02020603050405020304" pitchFamily="18" charset="0"/>
                <a:ea typeface="创艺繁标宋" pitchFamily="2" charset="-122"/>
                <a:cs typeface="Times New Roman" panose="02020603050405020304" pitchFamily="18" charset="0"/>
                <a:sym typeface="Symbol" pitchFamily="18" charset="2"/>
              </a:rPr>
              <a:t>∴ 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D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优先导通， 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D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截止。</a:t>
            </a:r>
          </a:p>
          <a:p>
            <a:pPr>
              <a:lnSpc>
                <a:spcPct val="110000"/>
              </a:lnSpc>
              <a:spcBef>
                <a:spcPct val="10000"/>
              </a:spcBef>
              <a:defRPr/>
            </a:pPr>
            <a:r>
              <a:rPr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若忽略管压降</a:t>
            </a:r>
            <a:r>
              <a:rPr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二极管可看作短路</a:t>
            </a:r>
            <a:r>
              <a:rPr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zh-CN" sz="2800" b="1" i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 V</a:t>
            </a:r>
          </a:p>
        </p:txBody>
      </p:sp>
      <p:sp>
        <p:nvSpPr>
          <p:cNvPr id="1030" name="Text Box 4"/>
          <p:cNvSpPr txBox="1">
            <a:spLocks noChangeArrowheads="1"/>
          </p:cNvSpPr>
          <p:nvPr/>
        </p:nvSpPr>
        <p:spPr bwMode="auto">
          <a:xfrm>
            <a:off x="285358" y="596397"/>
            <a:ext cx="839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例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</a:rPr>
              <a:t>2:</a:t>
            </a:r>
          </a:p>
        </p:txBody>
      </p:sp>
      <p:sp>
        <p:nvSpPr>
          <p:cNvPr id="391173" name="Rectangle 5"/>
          <p:cNvSpPr>
            <a:spLocks noChangeArrowheads="1"/>
          </p:cNvSpPr>
          <p:nvPr/>
        </p:nvSpPr>
        <p:spPr bwMode="auto">
          <a:xfrm>
            <a:off x="456808" y="6044697"/>
            <a:ext cx="3943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800" b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承受反向电压为</a:t>
            </a:r>
            <a:r>
              <a:rPr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V</a:t>
            </a:r>
          </a:p>
        </p:txBody>
      </p:sp>
      <p:sp>
        <p:nvSpPr>
          <p:cNvPr id="391174" name="Rectangle 6"/>
          <p:cNvSpPr>
            <a:spLocks noChangeArrowheads="1"/>
          </p:cNvSpPr>
          <p:nvPr/>
        </p:nvSpPr>
        <p:spPr bwMode="auto">
          <a:xfrm>
            <a:off x="380608" y="5363660"/>
            <a:ext cx="37338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流过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的电流为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1175" name="Object 7"/>
          <p:cNvGraphicFramePr>
            <a:graphicFrameLocks noChangeAspect="1"/>
          </p:cNvGraphicFramePr>
          <p:nvPr>
            <p:extLst/>
          </p:nvPr>
        </p:nvGraphicFramePr>
        <p:xfrm>
          <a:off x="3231758" y="5209672"/>
          <a:ext cx="263525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公式" r:id="rId4" imgW="1180800" imgH="444240" progId="Equation.3">
                  <p:embed/>
                </p:oleObj>
              </mc:Choice>
              <mc:Fallback>
                <p:oleObj name="公式" r:id="rId4" imgW="11808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758" y="5209672"/>
                        <a:ext cx="263525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176" name="Rectangle 8"/>
          <p:cNvSpPr>
            <a:spLocks noChangeArrowheads="1"/>
          </p:cNvSpPr>
          <p:nvPr/>
        </p:nvSpPr>
        <p:spPr bwMode="auto">
          <a:xfrm>
            <a:off x="4536683" y="710697"/>
            <a:ext cx="14991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13000"/>
              </a:spcBef>
              <a:defRPr/>
            </a:pP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求：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391177" name="Text Box 9"/>
          <p:cNvSpPr txBox="1">
            <a:spLocks noChangeArrowheads="1"/>
          </p:cNvSpPr>
          <p:nvPr/>
        </p:nvSpPr>
        <p:spPr bwMode="auto">
          <a:xfrm>
            <a:off x="6171808" y="5435097"/>
            <a:ext cx="2792412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D</a:t>
            </a:r>
            <a:r>
              <a:rPr lang="en-US" altLang="zh-CN" sz="2800" b="1" baseline="-2500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起钳位作用， 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D</a:t>
            </a:r>
            <a:r>
              <a:rPr lang="en-US" altLang="zh-CN" sz="2800" b="1" baseline="-2500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起隔离作用。  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3119045" y="2958597"/>
            <a:ext cx="252413" cy="252413"/>
            <a:chOff x="1816" y="1704"/>
            <a:chExt cx="159" cy="159"/>
          </a:xfrm>
        </p:grpSpPr>
        <p:sp>
          <p:nvSpPr>
            <p:cNvPr id="1036" name="Line 48"/>
            <p:cNvSpPr>
              <a:spLocks noChangeShapeType="1"/>
            </p:cNvSpPr>
            <p:nvPr/>
          </p:nvSpPr>
          <p:spPr bwMode="auto">
            <a:xfrm>
              <a:off x="1898" y="1704"/>
              <a:ext cx="0" cy="15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7" name="Line 49"/>
            <p:cNvSpPr>
              <a:spLocks noChangeShapeType="1"/>
            </p:cNvSpPr>
            <p:nvPr/>
          </p:nvSpPr>
          <p:spPr bwMode="auto">
            <a:xfrm>
              <a:off x="1816" y="1863"/>
              <a:ext cx="159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9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0" grpId="0" autoUpdateAnimBg="0"/>
      <p:bldP spid="391171" grpId="0" autoUpdateAnimBg="0"/>
      <p:bldP spid="391173" grpId="0" autoUpdateAnimBg="0"/>
      <p:bldP spid="391174" grpId="0" autoUpdateAnimBg="0"/>
      <p:bldP spid="391176" grpId="0" autoUpdateAnimBg="0"/>
      <p:bldP spid="391177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54" descr="图片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9" y="2520872"/>
            <a:ext cx="49974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53" descr="图片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592" y="401559"/>
            <a:ext cx="27114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2202" name="Text Box 10"/>
          <p:cNvSpPr txBox="1">
            <a:spLocks noChangeArrowheads="1"/>
          </p:cNvSpPr>
          <p:nvPr/>
        </p:nvSpPr>
        <p:spPr bwMode="auto">
          <a:xfrm>
            <a:off x="555279" y="5360909"/>
            <a:ext cx="7620000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&gt; 8V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，二极管导通，可看作短路，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= 8V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8V</a:t>
            </a:r>
            <a:r>
              <a:rPr lang="zh-CN" altLang="en-US" sz="2800" b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，二极管截止，可看作开路，  </a:t>
            </a:r>
            <a:r>
              <a:rPr lang="en-US" altLang="zh-CN" sz="2800" b="1" i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800" b="1" i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2800" b="1">
              <a:solidFill>
                <a:srgbClr val="01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54" name="Group 11"/>
          <p:cNvGrpSpPr>
            <a:grpSpLocks/>
          </p:cNvGrpSpPr>
          <p:nvPr/>
        </p:nvGrpSpPr>
        <p:grpSpPr bwMode="auto">
          <a:xfrm>
            <a:off x="4746279" y="688897"/>
            <a:ext cx="4191000" cy="1522412"/>
            <a:chOff x="2688" y="288"/>
            <a:chExt cx="2640" cy="959"/>
          </a:xfrm>
        </p:grpSpPr>
        <p:sp>
          <p:nvSpPr>
            <p:cNvPr id="392204" name="Text Box 12"/>
            <p:cNvSpPr txBox="1">
              <a:spLocks noChangeArrowheads="1"/>
            </p:cNvSpPr>
            <p:nvPr/>
          </p:nvSpPr>
          <p:spPr bwMode="auto">
            <a:xfrm>
              <a:off x="2688" y="288"/>
              <a:ext cx="2640" cy="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  <a:defRPr/>
              </a:pPr>
              <a:r>
                <a:rPr lang="zh-CN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已知：</a:t>
              </a:r>
            </a:p>
            <a:p>
              <a:pPr>
                <a:lnSpc>
                  <a:spcPct val="110000"/>
                </a:lnSpc>
                <a:spcBef>
                  <a:spcPct val="5000"/>
                </a:spcBef>
                <a:defRPr/>
              </a:pPr>
              <a:r>
                <a:rPr lang="zh-CN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二极管是理想的，试画出 </a:t>
              </a:r>
              <a:r>
                <a:rPr lang="en-US" altLang="zh-CN" sz="28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28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2800" b="1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波形。</a:t>
              </a:r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050" name="Object 13"/>
            <p:cNvGraphicFramePr>
              <a:graphicFrameLocks noChangeAspect="1"/>
            </p:cNvGraphicFramePr>
            <p:nvPr/>
          </p:nvGraphicFramePr>
          <p:xfrm>
            <a:off x="3377" y="310"/>
            <a:ext cx="1656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Equation" r:id="rId5" imgW="1015920" imgH="215640" progId="Equation.3">
                    <p:embed/>
                  </p:oleObj>
                </mc:Choice>
                <mc:Fallback>
                  <p:oleObj name="Equation" r:id="rId5" imgW="101592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7" y="310"/>
                          <a:ext cx="1656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2206" name="Rectangle 14"/>
          <p:cNvSpPr>
            <a:spLocks noChangeArrowheads="1"/>
          </p:cNvSpPr>
          <p:nvPr/>
        </p:nvSpPr>
        <p:spPr bwMode="auto">
          <a:xfrm>
            <a:off x="694185" y="3398293"/>
            <a:ext cx="62388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8V</a:t>
            </a:r>
          </a:p>
        </p:txBody>
      </p:sp>
      <p:sp>
        <p:nvSpPr>
          <p:cNvPr id="392207" name="Text Box 15"/>
          <p:cNvSpPr txBox="1">
            <a:spLocks noChangeArrowheads="1"/>
          </p:cNvSpPr>
          <p:nvPr/>
        </p:nvSpPr>
        <p:spPr bwMode="auto">
          <a:xfrm>
            <a:off x="410817" y="611109"/>
            <a:ext cx="1211262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392208" name="Rectangle 16" descr="90%"/>
          <p:cNvSpPr>
            <a:spLocks noChangeArrowheads="1"/>
          </p:cNvSpPr>
          <p:nvPr/>
        </p:nvSpPr>
        <p:spPr bwMode="auto">
          <a:xfrm>
            <a:off x="5889279" y="2512934"/>
            <a:ext cx="3048000" cy="24415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二极管的用途：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整流、检波、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限幅、钳位、开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关、元件保护、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温度补偿等。</a:t>
            </a:r>
          </a:p>
        </p:txBody>
      </p:sp>
      <p:sp>
        <p:nvSpPr>
          <p:cNvPr id="392209" name="Freeform 17"/>
          <p:cNvSpPr>
            <a:spLocks/>
          </p:cNvSpPr>
          <p:nvPr/>
        </p:nvSpPr>
        <p:spPr bwMode="auto">
          <a:xfrm>
            <a:off x="1283942" y="3517822"/>
            <a:ext cx="3124200" cy="1241425"/>
          </a:xfrm>
          <a:custGeom>
            <a:avLst/>
            <a:gdLst>
              <a:gd name="T0" fmla="*/ 0 w 1968"/>
              <a:gd name="T1" fmla="*/ 425450 h 782"/>
              <a:gd name="T2" fmla="*/ 107950 w 1968"/>
              <a:gd name="T3" fmla="*/ 141288 h 782"/>
              <a:gd name="T4" fmla="*/ 139700 w 1968"/>
              <a:gd name="T5" fmla="*/ 134938 h 782"/>
              <a:gd name="T6" fmla="*/ 234950 w 1968"/>
              <a:gd name="T7" fmla="*/ 134938 h 782"/>
              <a:gd name="T8" fmla="*/ 266700 w 1968"/>
              <a:gd name="T9" fmla="*/ 128588 h 782"/>
              <a:gd name="T10" fmla="*/ 304800 w 1968"/>
              <a:gd name="T11" fmla="*/ 134938 h 782"/>
              <a:gd name="T12" fmla="*/ 330200 w 1968"/>
              <a:gd name="T13" fmla="*/ 134938 h 782"/>
              <a:gd name="T14" fmla="*/ 406400 w 1968"/>
              <a:gd name="T15" fmla="*/ 134938 h 782"/>
              <a:gd name="T16" fmla="*/ 501650 w 1968"/>
              <a:gd name="T17" fmla="*/ 134938 h 782"/>
              <a:gd name="T18" fmla="*/ 457200 w 1968"/>
              <a:gd name="T19" fmla="*/ 134938 h 782"/>
              <a:gd name="T20" fmla="*/ 533400 w 1968"/>
              <a:gd name="T21" fmla="*/ 134938 h 782"/>
              <a:gd name="T22" fmla="*/ 539750 w 1968"/>
              <a:gd name="T23" fmla="*/ 146050 h 782"/>
              <a:gd name="T24" fmla="*/ 584200 w 1968"/>
              <a:gd name="T25" fmla="*/ 141288 h 782"/>
              <a:gd name="T26" fmla="*/ 571500 w 1968"/>
              <a:gd name="T27" fmla="*/ 128588 h 782"/>
              <a:gd name="T28" fmla="*/ 584200 w 1968"/>
              <a:gd name="T29" fmla="*/ 122238 h 782"/>
              <a:gd name="T30" fmla="*/ 552450 w 1968"/>
              <a:gd name="T31" fmla="*/ 122238 h 782"/>
              <a:gd name="T32" fmla="*/ 571500 w 1968"/>
              <a:gd name="T33" fmla="*/ 122238 h 782"/>
              <a:gd name="T34" fmla="*/ 571500 w 1968"/>
              <a:gd name="T35" fmla="*/ 141288 h 782"/>
              <a:gd name="T36" fmla="*/ 609600 w 1968"/>
              <a:gd name="T37" fmla="*/ 128588 h 782"/>
              <a:gd name="T38" fmla="*/ 647700 w 1968"/>
              <a:gd name="T39" fmla="*/ 147638 h 782"/>
              <a:gd name="T40" fmla="*/ 704850 w 1968"/>
              <a:gd name="T41" fmla="*/ 287338 h 782"/>
              <a:gd name="T42" fmla="*/ 768350 w 1968"/>
              <a:gd name="T43" fmla="*/ 452438 h 782"/>
              <a:gd name="T44" fmla="*/ 1041400 w 1968"/>
              <a:gd name="T45" fmla="*/ 1042988 h 782"/>
              <a:gd name="T46" fmla="*/ 1263650 w 1968"/>
              <a:gd name="T47" fmla="*/ 1093788 h 782"/>
              <a:gd name="T48" fmla="*/ 1701800 w 1968"/>
              <a:gd name="T49" fmla="*/ 160337 h 782"/>
              <a:gd name="T50" fmla="*/ 1733550 w 1968"/>
              <a:gd name="T51" fmla="*/ 128588 h 782"/>
              <a:gd name="T52" fmla="*/ 1746250 w 1968"/>
              <a:gd name="T53" fmla="*/ 134938 h 782"/>
              <a:gd name="T54" fmla="*/ 1847850 w 1968"/>
              <a:gd name="T55" fmla="*/ 134938 h 782"/>
              <a:gd name="T56" fmla="*/ 1873250 w 1968"/>
              <a:gd name="T57" fmla="*/ 134938 h 782"/>
              <a:gd name="T58" fmla="*/ 1917700 w 1968"/>
              <a:gd name="T59" fmla="*/ 134938 h 782"/>
              <a:gd name="T60" fmla="*/ 1962150 w 1968"/>
              <a:gd name="T61" fmla="*/ 134938 h 782"/>
              <a:gd name="T62" fmla="*/ 2006600 w 1968"/>
              <a:gd name="T63" fmla="*/ 134938 h 782"/>
              <a:gd name="T64" fmla="*/ 2044700 w 1968"/>
              <a:gd name="T65" fmla="*/ 134938 h 782"/>
              <a:gd name="T66" fmla="*/ 2089150 w 1968"/>
              <a:gd name="T67" fmla="*/ 134938 h 782"/>
              <a:gd name="T68" fmla="*/ 2178050 w 1968"/>
              <a:gd name="T69" fmla="*/ 134938 h 782"/>
              <a:gd name="T70" fmla="*/ 2235200 w 1968"/>
              <a:gd name="T71" fmla="*/ 242888 h 782"/>
              <a:gd name="T72" fmla="*/ 2400300 w 1968"/>
              <a:gd name="T73" fmla="*/ 654050 h 782"/>
              <a:gd name="T74" fmla="*/ 2724150 w 1968"/>
              <a:gd name="T75" fmla="*/ 1168400 h 782"/>
              <a:gd name="T76" fmla="*/ 3124200 w 1968"/>
              <a:gd name="T77" fmla="*/ 463550 h 78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968"/>
              <a:gd name="T118" fmla="*/ 0 h 782"/>
              <a:gd name="T119" fmla="*/ 1968 w 1968"/>
              <a:gd name="T120" fmla="*/ 782 h 782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968" h="782">
                <a:moveTo>
                  <a:pt x="0" y="268"/>
                </a:moveTo>
                <a:cubicBezTo>
                  <a:pt x="11" y="238"/>
                  <a:pt x="53" y="119"/>
                  <a:pt x="68" y="89"/>
                </a:cubicBezTo>
                <a:cubicBezTo>
                  <a:pt x="83" y="59"/>
                  <a:pt x="75" y="86"/>
                  <a:pt x="88" y="85"/>
                </a:cubicBezTo>
                <a:cubicBezTo>
                  <a:pt x="101" y="84"/>
                  <a:pt x="135" y="86"/>
                  <a:pt x="148" y="85"/>
                </a:cubicBezTo>
                <a:cubicBezTo>
                  <a:pt x="161" y="84"/>
                  <a:pt x="161" y="81"/>
                  <a:pt x="168" y="81"/>
                </a:cubicBezTo>
                <a:cubicBezTo>
                  <a:pt x="175" y="81"/>
                  <a:pt x="185" y="84"/>
                  <a:pt x="192" y="85"/>
                </a:cubicBezTo>
                <a:cubicBezTo>
                  <a:pt x="199" y="86"/>
                  <a:pt x="197" y="85"/>
                  <a:pt x="208" y="85"/>
                </a:cubicBezTo>
                <a:cubicBezTo>
                  <a:pt x="219" y="85"/>
                  <a:pt x="238" y="85"/>
                  <a:pt x="256" y="85"/>
                </a:cubicBezTo>
                <a:cubicBezTo>
                  <a:pt x="274" y="85"/>
                  <a:pt x="311" y="85"/>
                  <a:pt x="316" y="85"/>
                </a:cubicBezTo>
                <a:cubicBezTo>
                  <a:pt x="321" y="85"/>
                  <a:pt x="285" y="85"/>
                  <a:pt x="288" y="85"/>
                </a:cubicBezTo>
                <a:cubicBezTo>
                  <a:pt x="291" y="85"/>
                  <a:pt x="327" y="84"/>
                  <a:pt x="336" y="85"/>
                </a:cubicBezTo>
                <a:cubicBezTo>
                  <a:pt x="345" y="86"/>
                  <a:pt x="335" y="91"/>
                  <a:pt x="340" y="92"/>
                </a:cubicBezTo>
                <a:cubicBezTo>
                  <a:pt x="345" y="93"/>
                  <a:pt x="365" y="91"/>
                  <a:pt x="368" y="89"/>
                </a:cubicBezTo>
                <a:cubicBezTo>
                  <a:pt x="371" y="87"/>
                  <a:pt x="360" y="83"/>
                  <a:pt x="360" y="81"/>
                </a:cubicBezTo>
                <a:cubicBezTo>
                  <a:pt x="360" y="79"/>
                  <a:pt x="370" y="78"/>
                  <a:pt x="368" y="77"/>
                </a:cubicBezTo>
                <a:cubicBezTo>
                  <a:pt x="366" y="76"/>
                  <a:pt x="349" y="77"/>
                  <a:pt x="348" y="77"/>
                </a:cubicBezTo>
                <a:cubicBezTo>
                  <a:pt x="347" y="77"/>
                  <a:pt x="358" y="75"/>
                  <a:pt x="360" y="77"/>
                </a:cubicBezTo>
                <a:cubicBezTo>
                  <a:pt x="362" y="79"/>
                  <a:pt x="356" y="88"/>
                  <a:pt x="360" y="89"/>
                </a:cubicBezTo>
                <a:cubicBezTo>
                  <a:pt x="364" y="90"/>
                  <a:pt x="376" y="80"/>
                  <a:pt x="384" y="81"/>
                </a:cubicBezTo>
                <a:cubicBezTo>
                  <a:pt x="392" y="82"/>
                  <a:pt x="398" y="76"/>
                  <a:pt x="408" y="93"/>
                </a:cubicBezTo>
                <a:cubicBezTo>
                  <a:pt x="418" y="110"/>
                  <a:pt x="431" y="149"/>
                  <a:pt x="444" y="181"/>
                </a:cubicBezTo>
                <a:cubicBezTo>
                  <a:pt x="457" y="213"/>
                  <a:pt x="449" y="206"/>
                  <a:pt x="484" y="285"/>
                </a:cubicBezTo>
                <a:cubicBezTo>
                  <a:pt x="519" y="364"/>
                  <a:pt x="604" y="590"/>
                  <a:pt x="656" y="657"/>
                </a:cubicBezTo>
                <a:cubicBezTo>
                  <a:pt x="708" y="724"/>
                  <a:pt x="727" y="782"/>
                  <a:pt x="796" y="689"/>
                </a:cubicBezTo>
                <a:cubicBezTo>
                  <a:pt x="865" y="596"/>
                  <a:pt x="1023" y="202"/>
                  <a:pt x="1072" y="101"/>
                </a:cubicBezTo>
                <a:cubicBezTo>
                  <a:pt x="1121" y="0"/>
                  <a:pt x="1087" y="84"/>
                  <a:pt x="1092" y="81"/>
                </a:cubicBezTo>
                <a:cubicBezTo>
                  <a:pt x="1097" y="78"/>
                  <a:pt x="1088" y="84"/>
                  <a:pt x="1100" y="85"/>
                </a:cubicBezTo>
                <a:cubicBezTo>
                  <a:pt x="1112" y="86"/>
                  <a:pt x="1151" y="85"/>
                  <a:pt x="1164" y="85"/>
                </a:cubicBezTo>
                <a:cubicBezTo>
                  <a:pt x="1177" y="85"/>
                  <a:pt x="1173" y="85"/>
                  <a:pt x="1180" y="85"/>
                </a:cubicBezTo>
                <a:cubicBezTo>
                  <a:pt x="1187" y="85"/>
                  <a:pt x="1199" y="85"/>
                  <a:pt x="1208" y="85"/>
                </a:cubicBezTo>
                <a:cubicBezTo>
                  <a:pt x="1217" y="85"/>
                  <a:pt x="1227" y="85"/>
                  <a:pt x="1236" y="85"/>
                </a:cubicBezTo>
                <a:cubicBezTo>
                  <a:pt x="1245" y="85"/>
                  <a:pt x="1255" y="85"/>
                  <a:pt x="1264" y="85"/>
                </a:cubicBezTo>
                <a:cubicBezTo>
                  <a:pt x="1273" y="85"/>
                  <a:pt x="1279" y="85"/>
                  <a:pt x="1288" y="85"/>
                </a:cubicBezTo>
                <a:cubicBezTo>
                  <a:pt x="1297" y="85"/>
                  <a:pt x="1302" y="85"/>
                  <a:pt x="1316" y="85"/>
                </a:cubicBezTo>
                <a:cubicBezTo>
                  <a:pt x="1330" y="85"/>
                  <a:pt x="1357" y="74"/>
                  <a:pt x="1372" y="85"/>
                </a:cubicBezTo>
                <a:cubicBezTo>
                  <a:pt x="1387" y="96"/>
                  <a:pt x="1385" y="99"/>
                  <a:pt x="1408" y="153"/>
                </a:cubicBezTo>
                <a:cubicBezTo>
                  <a:pt x="1431" y="207"/>
                  <a:pt x="1461" y="315"/>
                  <a:pt x="1512" y="412"/>
                </a:cubicBezTo>
                <a:cubicBezTo>
                  <a:pt x="1563" y="509"/>
                  <a:pt x="1640" y="756"/>
                  <a:pt x="1716" y="736"/>
                </a:cubicBezTo>
                <a:cubicBezTo>
                  <a:pt x="1792" y="716"/>
                  <a:pt x="1916" y="384"/>
                  <a:pt x="1968" y="292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92211" name="Text Box 19"/>
          <p:cNvSpPr txBox="1">
            <a:spLocks noChangeArrowheads="1"/>
          </p:cNvSpPr>
          <p:nvPr/>
        </p:nvSpPr>
        <p:spPr bwMode="auto">
          <a:xfrm>
            <a:off x="555279" y="4883072"/>
            <a:ext cx="44196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二极管阴极电位为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V</a:t>
            </a:r>
            <a:endParaRPr lang="en-US" altLang="zh-CN" sz="2800" b="1" i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60" name="Group 48"/>
          <p:cNvGrpSpPr>
            <a:grpSpLocks/>
          </p:cNvGrpSpPr>
          <p:nvPr/>
        </p:nvGrpSpPr>
        <p:grpSpPr bwMode="auto">
          <a:xfrm>
            <a:off x="3122267" y="2324022"/>
            <a:ext cx="252412" cy="268287"/>
            <a:chOff x="1713" y="1367"/>
            <a:chExt cx="159" cy="169"/>
          </a:xfrm>
        </p:grpSpPr>
        <p:grpSp>
          <p:nvGrpSpPr>
            <p:cNvPr id="2062" name="Group 49"/>
            <p:cNvGrpSpPr>
              <a:grpSpLocks/>
            </p:cNvGrpSpPr>
            <p:nvPr/>
          </p:nvGrpSpPr>
          <p:grpSpPr bwMode="auto">
            <a:xfrm>
              <a:off x="1713" y="1392"/>
              <a:ext cx="159" cy="144"/>
              <a:chOff x="1702" y="1392"/>
              <a:chExt cx="159" cy="144"/>
            </a:xfrm>
          </p:grpSpPr>
          <p:sp>
            <p:nvSpPr>
              <p:cNvPr id="2064" name="Line 50"/>
              <p:cNvSpPr>
                <a:spLocks noChangeShapeType="1"/>
              </p:cNvSpPr>
              <p:nvPr/>
            </p:nvSpPr>
            <p:spPr bwMode="auto">
              <a:xfrm>
                <a:off x="1702" y="1536"/>
                <a:ext cx="159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5" name="Line 51"/>
              <p:cNvSpPr>
                <a:spLocks noChangeShapeType="1"/>
              </p:cNvSpPr>
              <p:nvPr/>
            </p:nvSpPr>
            <p:spPr bwMode="auto">
              <a:xfrm>
                <a:off x="1776" y="1392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63" name="Oval 52"/>
            <p:cNvSpPr>
              <a:spLocks noChangeArrowheads="1"/>
            </p:cNvSpPr>
            <p:nvPr/>
          </p:nvSpPr>
          <p:spPr bwMode="auto">
            <a:xfrm>
              <a:off x="1752" y="1367"/>
              <a:ext cx="48" cy="4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392210" name="AutoShape 18" descr="小棋盘"/>
          <p:cNvSpPr>
            <a:spLocks noChangeArrowheads="1"/>
          </p:cNvSpPr>
          <p:nvPr/>
        </p:nvSpPr>
        <p:spPr bwMode="auto">
          <a:xfrm>
            <a:off x="3789017" y="2478009"/>
            <a:ext cx="1296987" cy="503238"/>
          </a:xfrm>
          <a:prstGeom prst="wedgeRoundRectCallout">
            <a:avLst>
              <a:gd name="adj1" fmla="val -85861"/>
              <a:gd name="adj2" fmla="val -64829"/>
              <a:gd name="adj3" fmla="val 16667"/>
            </a:avLst>
          </a:prstGeom>
          <a:pattFill prst="smCheck">
            <a:fgClr>
              <a:srgbClr val="FFFF00"/>
            </a:fgClr>
            <a:bgClr>
              <a:schemeClr val="bg1"/>
            </a:bgClr>
          </a:pattFill>
          <a:ln w="28575">
            <a:solidFill>
              <a:srgbClr val="0078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参考点</a:t>
            </a:r>
          </a:p>
        </p:txBody>
      </p:sp>
    </p:spTree>
    <p:extLst>
      <p:ext uri="{BB962C8B-B14F-4D97-AF65-F5344CB8AC3E}">
        <p14:creationId xmlns:p14="http://schemas.microsoft.com/office/powerpoint/2010/main" val="24924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2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202" grpId="0" autoUpdateAnimBg="0"/>
      <p:bldP spid="392206" grpId="0" autoUpdateAnimBg="0"/>
      <p:bldP spid="392208" grpId="0" autoUpdateAnimBg="0"/>
      <p:bldP spid="392209" grpId="0" animBg="1"/>
      <p:bldP spid="392211" grpId="0" autoUpdateAnimBg="0"/>
      <p:bldP spid="392210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261" name="Picture 45" descr="图片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21" y="1257694"/>
            <a:ext cx="4545013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21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899121" y="549669"/>
            <a:ext cx="4751388" cy="6477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z="36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14.4   </a:t>
            </a:r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稳压二极管</a:t>
            </a:r>
          </a:p>
        </p:txBody>
      </p:sp>
      <p:sp>
        <p:nvSpPr>
          <p:cNvPr id="393219" name="Rectangle 3"/>
          <p:cNvSpPr>
            <a:spLocks noChangeArrowheads="1"/>
          </p:cNvSpPr>
          <p:nvPr/>
        </p:nvSpPr>
        <p:spPr bwMode="auto">
          <a:xfrm>
            <a:off x="746596" y="1197369"/>
            <a:ext cx="2952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6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zh-CN" altLang="en-US" sz="26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符号和外形图                              </a:t>
            </a:r>
          </a:p>
        </p:txBody>
      </p:sp>
      <p:sp>
        <p:nvSpPr>
          <p:cNvPr id="393220" name="Line 4"/>
          <p:cNvSpPr>
            <a:spLocks noChangeShapeType="1"/>
          </p:cNvSpPr>
          <p:nvPr/>
        </p:nvSpPr>
        <p:spPr bwMode="auto">
          <a:xfrm>
            <a:off x="4940771" y="3650056"/>
            <a:ext cx="0" cy="1981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3221" name="Text Box 5"/>
          <p:cNvSpPr txBox="1">
            <a:spLocks noChangeArrowheads="1"/>
          </p:cNvSpPr>
          <p:nvPr/>
        </p:nvSpPr>
        <p:spPr bwMode="auto">
          <a:xfrm>
            <a:off x="4667721" y="3078556"/>
            <a:ext cx="685800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00" i="1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600" baseline="-25000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</a:rPr>
              <a:t>Z</a:t>
            </a:r>
            <a:endParaRPr lang="en-US" altLang="zh-CN" sz="2600">
              <a:solidFill>
                <a:srgbClr val="FF3300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3222" name="Text Box 6"/>
          <p:cNvSpPr txBox="1">
            <a:spLocks noChangeArrowheads="1"/>
          </p:cNvSpPr>
          <p:nvPr/>
        </p:nvSpPr>
        <p:spPr bwMode="auto">
          <a:xfrm>
            <a:off x="6566371" y="4031056"/>
            <a:ext cx="781050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00" i="1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600" baseline="-25000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</a:rPr>
              <a:t>Z</a:t>
            </a:r>
            <a:endParaRPr lang="en-US" altLang="zh-CN" sz="2600">
              <a:solidFill>
                <a:srgbClr val="FF3300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3223" name="Text Box 7"/>
          <p:cNvSpPr txBox="1">
            <a:spLocks noChangeArrowheads="1"/>
          </p:cNvSpPr>
          <p:nvPr/>
        </p:nvSpPr>
        <p:spPr bwMode="auto">
          <a:xfrm>
            <a:off x="6572721" y="5135956"/>
            <a:ext cx="1009650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00" i="1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600" baseline="-25000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</a:rPr>
              <a:t>ZM</a:t>
            </a:r>
            <a:endParaRPr lang="en-US" altLang="zh-CN" sz="2600">
              <a:solidFill>
                <a:srgbClr val="FF3300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93071" y="5478856"/>
            <a:ext cx="1257300" cy="0"/>
            <a:chOff x="2640" y="3552"/>
            <a:chExt cx="792" cy="0"/>
          </a:xfrm>
        </p:grpSpPr>
        <p:sp>
          <p:nvSpPr>
            <p:cNvPr id="37924" name="Line 9"/>
            <p:cNvSpPr>
              <a:spLocks noChangeShapeType="1"/>
            </p:cNvSpPr>
            <p:nvPr/>
          </p:nvSpPr>
          <p:spPr bwMode="auto">
            <a:xfrm>
              <a:off x="2640" y="3552"/>
              <a:ext cx="3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25" name="Line 10"/>
            <p:cNvSpPr>
              <a:spLocks noChangeShapeType="1"/>
            </p:cNvSpPr>
            <p:nvPr/>
          </p:nvSpPr>
          <p:spPr bwMode="auto">
            <a:xfrm>
              <a:off x="3072" y="3552"/>
              <a:ext cx="3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3227" name="Text Box 11"/>
          <p:cNvSpPr txBox="1">
            <a:spLocks noChangeArrowheads="1"/>
          </p:cNvSpPr>
          <p:nvPr/>
        </p:nvSpPr>
        <p:spPr bwMode="auto">
          <a:xfrm>
            <a:off x="4153371" y="4951806"/>
            <a:ext cx="857250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00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600" i="1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600" baseline="-25000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endParaRPr lang="en-US" altLang="zh-CN" sz="2600">
              <a:solidFill>
                <a:srgbClr val="FF3300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3228" name="Line 12"/>
          <p:cNvSpPr>
            <a:spLocks noChangeShapeType="1"/>
          </p:cNvSpPr>
          <p:nvPr/>
        </p:nvSpPr>
        <p:spPr bwMode="auto">
          <a:xfrm flipH="1">
            <a:off x="6071071" y="4335856"/>
            <a:ext cx="0" cy="1143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3229" name="Text Box 13"/>
          <p:cNvSpPr txBox="1">
            <a:spLocks noChangeArrowheads="1"/>
          </p:cNvSpPr>
          <p:nvPr/>
        </p:nvSpPr>
        <p:spPr bwMode="auto">
          <a:xfrm>
            <a:off x="5486871" y="4627956"/>
            <a:ext cx="685800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00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600" i="1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600" baseline="-25000">
                <a:solidFill>
                  <a:srgbClr val="FF3300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endParaRPr lang="en-US" altLang="zh-CN" sz="2600">
              <a:solidFill>
                <a:srgbClr val="FF3300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826096" y="1786966"/>
            <a:ext cx="580882" cy="486728"/>
            <a:chOff x="709" y="1203"/>
            <a:chExt cx="816" cy="438"/>
          </a:xfrm>
        </p:grpSpPr>
        <p:sp>
          <p:nvSpPr>
            <p:cNvPr id="37916" name="Line 15"/>
            <p:cNvSpPr>
              <a:spLocks noChangeShapeType="1"/>
            </p:cNvSpPr>
            <p:nvPr/>
          </p:nvSpPr>
          <p:spPr bwMode="auto">
            <a:xfrm rot="5400000">
              <a:off x="1278" y="1641"/>
              <a:ext cx="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17" name="Line 16"/>
            <p:cNvSpPr>
              <a:spLocks noChangeShapeType="1"/>
            </p:cNvSpPr>
            <p:nvPr/>
          </p:nvSpPr>
          <p:spPr bwMode="auto">
            <a:xfrm rot="5400000">
              <a:off x="1278" y="1641"/>
              <a:ext cx="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18" name="Line 17"/>
            <p:cNvSpPr>
              <a:spLocks noChangeShapeType="1"/>
            </p:cNvSpPr>
            <p:nvPr/>
          </p:nvSpPr>
          <p:spPr bwMode="auto">
            <a:xfrm rot="5400000">
              <a:off x="1239" y="1584"/>
              <a:ext cx="0" cy="9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7919" name="Group 18"/>
            <p:cNvGrpSpPr>
              <a:grpSpLocks/>
            </p:cNvGrpSpPr>
            <p:nvPr/>
          </p:nvGrpSpPr>
          <p:grpSpPr bwMode="auto">
            <a:xfrm>
              <a:off x="709" y="1203"/>
              <a:ext cx="816" cy="438"/>
              <a:chOff x="709" y="1203"/>
              <a:chExt cx="816" cy="438"/>
            </a:xfrm>
          </p:grpSpPr>
          <p:sp>
            <p:nvSpPr>
              <p:cNvPr id="37920" name="Line 19"/>
              <p:cNvSpPr>
                <a:spLocks noChangeShapeType="1"/>
              </p:cNvSpPr>
              <p:nvPr/>
            </p:nvSpPr>
            <p:spPr bwMode="auto">
              <a:xfrm rot="5400000">
                <a:off x="1059" y="1422"/>
                <a:ext cx="43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7921" name="Group 20"/>
              <p:cNvGrpSpPr>
                <a:grpSpLocks/>
              </p:cNvGrpSpPr>
              <p:nvPr/>
            </p:nvGrpSpPr>
            <p:grpSpPr bwMode="auto">
              <a:xfrm>
                <a:off x="709" y="1264"/>
                <a:ext cx="816" cy="354"/>
                <a:chOff x="709" y="1264"/>
                <a:chExt cx="816" cy="354"/>
              </a:xfrm>
            </p:grpSpPr>
            <p:sp>
              <p:nvSpPr>
                <p:cNvPr id="37922" name="AutoShape 21"/>
                <p:cNvSpPr>
                  <a:spLocks noChangeArrowheads="1"/>
                </p:cNvSpPr>
                <p:nvPr/>
              </p:nvSpPr>
              <p:spPr bwMode="auto">
                <a:xfrm rot="5400000">
                  <a:off x="906" y="1211"/>
                  <a:ext cx="354" cy="459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chemeClr val="tx2"/>
                  </a:solidFill>
                  <a:miter lim="800000"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0000" tIns="46800" rIns="90000" bIns="46800" anchor="ctr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923" name="Line 22"/>
                <p:cNvSpPr>
                  <a:spLocks noChangeShapeType="1"/>
                </p:cNvSpPr>
                <p:nvPr/>
              </p:nvSpPr>
              <p:spPr bwMode="auto">
                <a:xfrm rot="5400000">
                  <a:off x="1117" y="1023"/>
                  <a:ext cx="0" cy="816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393239" name="Rectangle 23"/>
          <p:cNvSpPr>
            <a:spLocks noChangeArrowheads="1"/>
          </p:cNvSpPr>
          <p:nvPr/>
        </p:nvSpPr>
        <p:spPr bwMode="auto">
          <a:xfrm>
            <a:off x="4194646" y="1197369"/>
            <a:ext cx="19240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6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zh-CN" altLang="en-US" sz="26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伏安特性</a:t>
            </a:r>
          </a:p>
        </p:txBody>
      </p:sp>
      <p:sp>
        <p:nvSpPr>
          <p:cNvPr id="393240" name="Rectangle 24" descr="40%"/>
          <p:cNvSpPr>
            <a:spLocks noChangeArrowheads="1"/>
          </p:cNvSpPr>
          <p:nvPr/>
        </p:nvSpPr>
        <p:spPr bwMode="auto">
          <a:xfrm>
            <a:off x="5021734" y="5812072"/>
            <a:ext cx="3185487" cy="492443"/>
          </a:xfrm>
          <a:prstGeom prst="rect">
            <a:avLst/>
          </a:prstGeom>
          <a:pattFill prst="pct40">
            <a:fgClr>
              <a:srgbClr val="FFCCCC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6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使用时要加限流电阻</a:t>
            </a:r>
          </a:p>
        </p:txBody>
      </p:sp>
      <p:sp>
        <p:nvSpPr>
          <p:cNvPr id="393241" name="Line 25"/>
          <p:cNvSpPr>
            <a:spLocks noChangeShapeType="1"/>
          </p:cNvSpPr>
          <p:nvPr/>
        </p:nvSpPr>
        <p:spPr bwMode="auto">
          <a:xfrm>
            <a:off x="4940771" y="4335856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3242" name="Line 26"/>
          <p:cNvSpPr>
            <a:spLocks noChangeShapeType="1"/>
          </p:cNvSpPr>
          <p:nvPr/>
        </p:nvSpPr>
        <p:spPr bwMode="auto">
          <a:xfrm>
            <a:off x="4940771" y="5478856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3243" name="Text Box 27"/>
          <p:cNvSpPr txBox="1">
            <a:spLocks noChangeArrowheads="1"/>
          </p:cNvSpPr>
          <p:nvPr/>
        </p:nvSpPr>
        <p:spPr bwMode="auto">
          <a:xfrm>
            <a:off x="6540971" y="3494481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i="1">
                <a:cs typeface="Times New Roman" panose="02020603050405020304" pitchFamily="18" charset="0"/>
              </a:rPr>
              <a:t>O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1644679" y="1856810"/>
            <a:ext cx="1052256" cy="668880"/>
            <a:chOff x="614" y="997"/>
            <a:chExt cx="685" cy="434"/>
          </a:xfrm>
        </p:grpSpPr>
        <p:sp>
          <p:nvSpPr>
            <p:cNvPr id="37914" name="Text Box 37"/>
            <p:cNvSpPr txBox="1">
              <a:spLocks noChangeArrowheads="1"/>
            </p:cNvSpPr>
            <p:nvPr/>
          </p:nvSpPr>
          <p:spPr bwMode="auto">
            <a:xfrm rot="5400000" flipH="1">
              <a:off x="740" y="871"/>
              <a:ext cx="434" cy="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40000"/>
                </a:spcBef>
              </a:pPr>
              <a:r>
                <a:rPr lang="en-US" altLang="zh-CN" sz="2600" dirty="0">
                  <a:solidFill>
                    <a:srgbClr val="FF33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 +</a:t>
              </a:r>
            </a:p>
            <a:p>
              <a:pPr algn="ctr" eaLnBrk="1" hangingPunct="1">
                <a:spcBef>
                  <a:spcPct val="40000"/>
                </a:spcBef>
              </a:pPr>
              <a:r>
                <a:rPr lang="en-US" altLang="zh-CN" sz="2600" dirty="0">
                  <a:solidFill>
                    <a:srgbClr val="FF33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37915" name="Rectangle 38"/>
            <p:cNvSpPr>
              <a:spLocks noChangeArrowheads="1"/>
            </p:cNvSpPr>
            <p:nvPr/>
          </p:nvSpPr>
          <p:spPr bwMode="auto">
            <a:xfrm>
              <a:off x="769" y="1082"/>
              <a:ext cx="22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40000"/>
                </a:spcBef>
              </a:pPr>
              <a:r>
                <a:rPr lang="en-US" altLang="zh-CN" sz="2600" dirty="0">
                  <a:solidFill>
                    <a:srgbClr val="FF33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–</a:t>
              </a:r>
            </a:p>
          </p:txBody>
        </p:sp>
      </p:grpSp>
      <p:sp>
        <p:nvSpPr>
          <p:cNvPr id="393255" name="AutoShape 39" descr="40%"/>
          <p:cNvSpPr>
            <a:spLocks noChangeArrowheads="1"/>
          </p:cNvSpPr>
          <p:nvPr/>
        </p:nvSpPr>
        <p:spPr bwMode="auto">
          <a:xfrm>
            <a:off x="4918546" y="2392756"/>
            <a:ext cx="1949450" cy="533400"/>
          </a:xfrm>
          <a:prstGeom prst="wedgeRoundRectCallout">
            <a:avLst>
              <a:gd name="adj1" fmla="val -40065"/>
              <a:gd name="adj2" fmla="val 156847"/>
              <a:gd name="adj3" fmla="val 16667"/>
            </a:avLst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"/>
              </a:spcBef>
            </a:pPr>
            <a:r>
              <a:rPr lang="zh-CN" altLang="en-US">
                <a:solidFill>
                  <a:schemeClr val="accent2"/>
                </a:solidFill>
                <a:cs typeface="Times New Roman" panose="02020603050405020304" pitchFamily="18" charset="0"/>
              </a:rPr>
              <a:t>稳定电压</a:t>
            </a:r>
            <a:r>
              <a:rPr lang="en-US" altLang="zh-CN" i="1">
                <a:solidFill>
                  <a:schemeClr val="accent2"/>
                </a:solidFill>
                <a:ea typeface="楷体_GB2312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>
                <a:solidFill>
                  <a:schemeClr val="accent2"/>
                </a:solidFill>
                <a:ea typeface="楷体_GB2312" pitchFamily="49" charset="-122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93256" name="AutoShape 40" descr="40%"/>
          <p:cNvSpPr>
            <a:spLocks noChangeArrowheads="1"/>
          </p:cNvSpPr>
          <p:nvPr/>
        </p:nvSpPr>
        <p:spPr bwMode="auto">
          <a:xfrm>
            <a:off x="7128346" y="4661294"/>
            <a:ext cx="1466850" cy="474662"/>
          </a:xfrm>
          <a:prstGeom prst="wedgeRoundRectCallout">
            <a:avLst>
              <a:gd name="adj1" fmla="val -76514"/>
              <a:gd name="adj2" fmla="val 112542"/>
              <a:gd name="adj3" fmla="val 16667"/>
            </a:avLst>
          </a:prstGeom>
          <a:pattFill prst="pct40">
            <a:fgClr>
              <a:srgbClr val="FF9999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最大电流</a:t>
            </a:r>
          </a:p>
        </p:txBody>
      </p:sp>
      <p:sp>
        <p:nvSpPr>
          <p:cNvPr id="393257" name="AutoShape 41" descr="40%"/>
          <p:cNvSpPr>
            <a:spLocks noChangeArrowheads="1"/>
          </p:cNvSpPr>
          <p:nvPr/>
        </p:nvSpPr>
        <p:spPr bwMode="auto">
          <a:xfrm>
            <a:off x="7052146" y="3594494"/>
            <a:ext cx="1398588" cy="474662"/>
          </a:xfrm>
          <a:prstGeom prst="wedgeRoundRectCallout">
            <a:avLst>
              <a:gd name="adj1" fmla="val -71565"/>
              <a:gd name="adj2" fmla="val 96153"/>
              <a:gd name="adj3" fmla="val 16667"/>
            </a:avLst>
          </a:prstGeom>
          <a:pattFill prst="pct40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工作电流</a:t>
            </a:r>
          </a:p>
        </p:txBody>
      </p:sp>
      <p:pic>
        <p:nvPicPr>
          <p:cNvPr id="393258" name="Picture 42" descr="A0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01" t="20262" r="5798" b="65251"/>
          <a:stretch>
            <a:fillRect/>
          </a:stretch>
        </p:blipFill>
        <p:spPr bwMode="auto">
          <a:xfrm>
            <a:off x="818034" y="3638944"/>
            <a:ext cx="28797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259" name="Text Box 43" descr="40%"/>
          <p:cNvSpPr txBox="1">
            <a:spLocks noChangeArrowheads="1"/>
          </p:cNvSpPr>
          <p:nvPr/>
        </p:nvSpPr>
        <p:spPr bwMode="auto">
          <a:xfrm>
            <a:off x="675159" y="2494356"/>
            <a:ext cx="3311525" cy="923925"/>
          </a:xfrm>
          <a:prstGeom prst="rect">
            <a:avLst/>
          </a:prstGeom>
          <a:pattFill prst="pct40">
            <a:fgClr>
              <a:srgbClr val="FFFF00"/>
            </a:fgClr>
            <a:bgClr>
              <a:srgbClr val="FFFFFF"/>
            </a:bgClr>
          </a:pattFill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稳压管正常工作时加反向电压</a:t>
            </a:r>
          </a:p>
        </p:txBody>
      </p:sp>
      <p:sp>
        <p:nvSpPr>
          <p:cNvPr id="393260" name="Rectangle 44" descr="40%"/>
          <p:cNvSpPr>
            <a:spLocks noChangeArrowheads="1"/>
          </p:cNvSpPr>
          <p:nvPr/>
        </p:nvSpPr>
        <p:spPr bwMode="auto">
          <a:xfrm>
            <a:off x="676745" y="3738878"/>
            <a:ext cx="3389314" cy="2492990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稳压管反向击穿后，电流变化很大，但其两端电压变化很小，利用此特性，稳压管在电路中可起稳压作用。</a:t>
            </a:r>
          </a:p>
        </p:txBody>
      </p:sp>
    </p:spTree>
    <p:extLst>
      <p:ext uri="{BB962C8B-B14F-4D97-AF65-F5344CB8AC3E}">
        <p14:creationId xmlns:p14="http://schemas.microsoft.com/office/powerpoint/2010/main" val="2261647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93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9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9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39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9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9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9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9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1" dur="500"/>
                                        <p:tgtEl>
                                          <p:spTgt spid="39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9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9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39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8" dur="500"/>
                                        <p:tgtEl>
                                          <p:spTgt spid="39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2" dur="500"/>
                                        <p:tgtEl>
                                          <p:spTgt spid="39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9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9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19" grpId="0" build="p" autoUpdateAnimBg="0"/>
      <p:bldP spid="393220" grpId="0" animBg="1"/>
      <p:bldP spid="393221" grpId="0" autoUpdateAnimBg="0"/>
      <p:bldP spid="393222" grpId="0" autoUpdateAnimBg="0"/>
      <p:bldP spid="393223" grpId="0" autoUpdateAnimBg="0"/>
      <p:bldP spid="393227" grpId="0" autoUpdateAnimBg="0"/>
      <p:bldP spid="393228" grpId="0" animBg="1"/>
      <p:bldP spid="393229" grpId="0" autoUpdateAnimBg="0"/>
      <p:bldP spid="393239" grpId="0" autoUpdateAnimBg="0"/>
      <p:bldP spid="393240" grpId="0" animBg="1" autoUpdateAnimBg="0"/>
      <p:bldP spid="393241" grpId="0" animBg="1"/>
      <p:bldP spid="393242" grpId="0" animBg="1"/>
      <p:bldP spid="393243" grpId="0" autoUpdateAnimBg="0"/>
      <p:bldP spid="393255" grpId="0" animBg="1" autoUpdateAnimBg="0"/>
      <p:bldP spid="393256" grpId="0" animBg="1" autoUpdateAnimBg="0"/>
      <p:bldP spid="393257" grpId="0" animBg="1" autoUpdateAnimBg="0"/>
      <p:bldP spid="393259" grpId="0" animBg="1" autoUpdateAnimBg="0"/>
      <p:bldP spid="393260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74688" y="455613"/>
            <a:ext cx="7642225" cy="5878512"/>
            <a:chOff x="425" y="287"/>
            <a:chExt cx="4814" cy="3703"/>
          </a:xfrm>
        </p:grpSpPr>
        <p:grpSp>
          <p:nvGrpSpPr>
            <p:cNvPr id="38915" name="Group 3"/>
            <p:cNvGrpSpPr>
              <a:grpSpLocks/>
            </p:cNvGrpSpPr>
            <p:nvPr/>
          </p:nvGrpSpPr>
          <p:grpSpPr bwMode="auto">
            <a:xfrm>
              <a:off x="425" y="287"/>
              <a:ext cx="4814" cy="3370"/>
              <a:chOff x="425" y="332"/>
              <a:chExt cx="4814" cy="3370"/>
            </a:xfrm>
          </p:grpSpPr>
          <p:pic>
            <p:nvPicPr>
              <p:cNvPr id="38917" name="Picture 4" descr="稳压二极管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9" t="16284" r="14917" b="5154"/>
              <a:stretch>
                <a:fillRect/>
              </a:stretch>
            </p:blipFill>
            <p:spPr bwMode="auto">
              <a:xfrm>
                <a:off x="431" y="2160"/>
                <a:ext cx="2313" cy="15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918" name="Picture 5" descr="稳压二极管11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15" t="4030" r="3857" b="5580"/>
              <a:stretch>
                <a:fillRect/>
              </a:stretch>
            </p:blipFill>
            <p:spPr bwMode="auto">
              <a:xfrm>
                <a:off x="3198" y="332"/>
                <a:ext cx="1860" cy="1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919" name="Picture 6" descr="稳压二极管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3" t="1996" r="16000" b="27127"/>
              <a:stretch>
                <a:fillRect/>
              </a:stretch>
            </p:blipFill>
            <p:spPr bwMode="auto">
              <a:xfrm>
                <a:off x="425" y="468"/>
                <a:ext cx="2313" cy="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920" name="Picture 7" descr="稳压二极管3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90" b="10472"/>
              <a:stretch>
                <a:fillRect/>
              </a:stretch>
            </p:blipFill>
            <p:spPr bwMode="auto">
              <a:xfrm>
                <a:off x="3061" y="2160"/>
                <a:ext cx="2178" cy="1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4248" name="Rectangle 8"/>
            <p:cNvSpPr>
              <a:spLocks noChangeArrowheads="1"/>
            </p:cNvSpPr>
            <p:nvPr/>
          </p:nvSpPr>
          <p:spPr bwMode="auto">
            <a:xfrm>
              <a:off x="2245" y="3702"/>
              <a:ext cx="108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rgbClr val="000099"/>
                  </a:solidFill>
                </a:rPr>
                <a:t>稳压二极管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05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Text Box 2"/>
          <p:cNvSpPr txBox="1">
            <a:spLocks noChangeArrowheads="1"/>
          </p:cNvSpPr>
          <p:nvPr/>
        </p:nvSpPr>
        <p:spPr bwMode="auto">
          <a:xfrm>
            <a:off x="457200" y="1578318"/>
            <a:ext cx="8305800" cy="3453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本章要求：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理解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结的单向导电性，三极管的电流分配和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电流放大作用；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了解二极管、稳压管和三极管的基本构造、工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作原理和特性曲线，理解主要参数的意义；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会分析含有二极管的电路。</a:t>
            </a:r>
          </a:p>
        </p:txBody>
      </p:sp>
      <p:sp>
        <p:nvSpPr>
          <p:cNvPr id="365571" name="Rectangle 3"/>
          <p:cNvSpPr>
            <a:spLocks noChangeArrowheads="1"/>
          </p:cNvSpPr>
          <p:nvPr/>
        </p:nvSpPr>
        <p:spPr bwMode="auto">
          <a:xfrm>
            <a:off x="304800" y="587718"/>
            <a:ext cx="861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40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40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CN" altLang="en-US" sz="40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章 半导体器件</a:t>
            </a:r>
          </a:p>
        </p:txBody>
      </p:sp>
    </p:spTree>
    <p:extLst>
      <p:ext uri="{BB962C8B-B14F-4D97-AF65-F5344CB8AC3E}">
        <p14:creationId xmlns:p14="http://schemas.microsoft.com/office/powerpoint/2010/main" val="403577100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1200" y="737810"/>
            <a:ext cx="28194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主要参数</a:t>
            </a:r>
          </a:p>
        </p:txBody>
      </p:sp>
      <p:sp>
        <p:nvSpPr>
          <p:cNvPr id="395267" name="Text Box 3"/>
          <p:cNvSpPr txBox="1">
            <a:spLocks noChangeArrowheads="1"/>
          </p:cNvSpPr>
          <p:nvPr/>
        </p:nvSpPr>
        <p:spPr bwMode="auto">
          <a:xfrm>
            <a:off x="609600" y="1214889"/>
            <a:ext cx="8534400" cy="1128643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稳定电压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altLang="zh-CN" sz="2800" b="1" i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稳压管正常工作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反向击穿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时管子两端的电压。</a:t>
            </a:r>
          </a:p>
        </p:txBody>
      </p:sp>
      <p:sp>
        <p:nvSpPr>
          <p:cNvPr id="395268" name="Text Box 4"/>
          <p:cNvSpPr txBox="1">
            <a:spLocks noChangeArrowheads="1"/>
          </p:cNvSpPr>
          <p:nvPr/>
        </p:nvSpPr>
        <p:spPr bwMode="auto">
          <a:xfrm>
            <a:off x="609600" y="2205489"/>
            <a:ext cx="8382000" cy="1128643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电压温度系数</a:t>
            </a:r>
            <a:r>
              <a:rPr lang="zh-CN" altLang="en-US" sz="28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zh-CN" altLang="en-US" sz="2800" b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ｕ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环境温度每变化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C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引起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稳压值变化的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百分数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95269" name="Text Box 5"/>
          <p:cNvSpPr txBox="1">
            <a:spLocks noChangeArrowheads="1"/>
          </p:cNvSpPr>
          <p:nvPr/>
        </p:nvSpPr>
        <p:spPr bwMode="auto">
          <a:xfrm>
            <a:off x="588963" y="3603278"/>
            <a:ext cx="2198335" cy="525401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动态电阻</a:t>
            </a:r>
          </a:p>
        </p:txBody>
      </p:sp>
      <p:graphicFrame>
        <p:nvGraphicFramePr>
          <p:cNvPr id="395270" name="Object 6"/>
          <p:cNvGraphicFramePr>
            <a:graphicFrameLocks noChangeAspect="1"/>
          </p:cNvGraphicFramePr>
          <p:nvPr>
            <p:extLst/>
          </p:nvPr>
        </p:nvGraphicFramePr>
        <p:xfrm>
          <a:off x="2951163" y="3238122"/>
          <a:ext cx="22796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3" imgW="533160" imgH="279360" progId="Equation.3">
                  <p:embed/>
                </p:oleObj>
              </mc:Choice>
              <mc:Fallback>
                <p:oleObj name="Equation" r:id="rId3" imgW="5331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3238122"/>
                        <a:ext cx="227965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271" name="Text Box 7"/>
          <p:cNvSpPr txBox="1">
            <a:spLocks noChangeArrowheads="1"/>
          </p:cNvSpPr>
          <p:nvPr/>
        </p:nvSpPr>
        <p:spPr bwMode="auto">
          <a:xfrm>
            <a:off x="609600" y="4925666"/>
            <a:ext cx="6400800" cy="525401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 marL="952500" indent="-952500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稳定电流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、最大稳定电流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ZM</a:t>
            </a:r>
            <a:endParaRPr lang="en-US" altLang="zh-CN" sz="2800" b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272" name="Text Box 8"/>
          <p:cNvSpPr txBox="1">
            <a:spLocks noChangeArrowheads="1"/>
          </p:cNvSpPr>
          <p:nvPr/>
        </p:nvSpPr>
        <p:spPr bwMode="auto">
          <a:xfrm>
            <a:off x="609600" y="5484466"/>
            <a:ext cx="6934200" cy="525401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最大允许耗散功率  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ZM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ZM</a:t>
            </a:r>
          </a:p>
        </p:txBody>
      </p:sp>
      <p:sp>
        <p:nvSpPr>
          <p:cNvPr id="395273" name="Rectangle 9"/>
          <p:cNvSpPr>
            <a:spLocks noChangeArrowheads="1"/>
          </p:cNvSpPr>
          <p:nvPr/>
        </p:nvSpPr>
        <p:spPr bwMode="auto">
          <a:xfrm>
            <a:off x="1214935" y="4313366"/>
            <a:ext cx="59378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32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愈小，曲线愈陡，稳压性能愈好。</a:t>
            </a:r>
          </a:p>
        </p:txBody>
      </p:sp>
    </p:spTree>
    <p:extLst>
      <p:ext uri="{BB962C8B-B14F-4D97-AF65-F5344CB8AC3E}">
        <p14:creationId xmlns:p14="http://schemas.microsoft.com/office/powerpoint/2010/main" val="1919801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9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9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95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395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5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5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5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67" grpId="0" build="p" autoUpdateAnimBg="0"/>
      <p:bldP spid="395268" grpId="0" build="p" autoUpdateAnimBg="0"/>
      <p:bldP spid="395269" grpId="0" autoUpdateAnimBg="0"/>
      <p:bldP spid="395271" grpId="0" autoUpdateAnimBg="0"/>
      <p:bldP spid="395272" grpId="0" autoUpdateAnimBg="0"/>
      <p:bldP spid="39527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ChangeArrowheads="1"/>
          </p:cNvSpPr>
          <p:nvPr/>
        </p:nvSpPr>
        <p:spPr bwMode="auto">
          <a:xfrm>
            <a:off x="1719263" y="468187"/>
            <a:ext cx="515778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altLang="zh-CN" sz="36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14.5   </a:t>
            </a:r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双极型晶体管</a:t>
            </a:r>
          </a:p>
        </p:txBody>
      </p:sp>
      <p:sp>
        <p:nvSpPr>
          <p:cNvPr id="396291" name="Rectangle 3"/>
          <p:cNvSpPr>
            <a:spLocks noChangeArrowheads="1"/>
          </p:cNvSpPr>
          <p:nvPr/>
        </p:nvSpPr>
        <p:spPr bwMode="auto">
          <a:xfrm>
            <a:off x="381000" y="1017462"/>
            <a:ext cx="3276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zh-CN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14.5.1   </a:t>
            </a:r>
            <a:r>
              <a:rPr lang="zh-CN" altLang="en-US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基本结构</a:t>
            </a:r>
          </a:p>
        </p:txBody>
      </p:sp>
      <p:grpSp>
        <p:nvGrpSpPr>
          <p:cNvPr id="2" name="Group 106"/>
          <p:cNvGrpSpPr>
            <a:grpSpLocks/>
          </p:cNvGrpSpPr>
          <p:nvPr/>
        </p:nvGrpSpPr>
        <p:grpSpPr bwMode="auto">
          <a:xfrm>
            <a:off x="1476375" y="4500437"/>
            <a:ext cx="6831013" cy="2046234"/>
            <a:chOff x="855" y="2695"/>
            <a:chExt cx="4378" cy="1442"/>
          </a:xfrm>
        </p:grpSpPr>
        <p:pic>
          <p:nvPicPr>
            <p:cNvPr id="39942" name="Picture 107" descr="A0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8" t="19649" r="16756" b="68549"/>
            <a:stretch>
              <a:fillRect/>
            </a:stretch>
          </p:blipFill>
          <p:spPr bwMode="auto">
            <a:xfrm>
              <a:off x="855" y="2695"/>
              <a:ext cx="4378" cy="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6396" name="Text Box 108"/>
            <p:cNvSpPr txBox="1">
              <a:spLocks noChangeArrowheads="1"/>
            </p:cNvSpPr>
            <p:nvPr/>
          </p:nvSpPr>
          <p:spPr bwMode="auto">
            <a:xfrm>
              <a:off x="1915" y="3812"/>
              <a:ext cx="2190" cy="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常见晶体管的外形图</a:t>
              </a:r>
            </a:p>
          </p:txBody>
        </p:sp>
      </p:grpSp>
      <p:pic>
        <p:nvPicPr>
          <p:cNvPr id="396398" name="Picture 110" descr="图片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547687"/>
            <a:ext cx="65373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5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1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0" descr="图片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601663"/>
            <a:ext cx="7753350" cy="565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889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ChangeArrowheads="1"/>
          </p:cNvSpPr>
          <p:nvPr/>
        </p:nvSpPr>
        <p:spPr bwMode="auto">
          <a:xfrm>
            <a:off x="2484438" y="450081"/>
            <a:ext cx="403225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altLang="zh-CN" sz="36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14.5   </a:t>
            </a:r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晶体管</a:t>
            </a:r>
          </a:p>
        </p:txBody>
      </p:sp>
      <p:sp>
        <p:nvSpPr>
          <p:cNvPr id="398339" name="Rectangle 3"/>
          <p:cNvSpPr>
            <a:spLocks noChangeArrowheads="1"/>
          </p:cNvSpPr>
          <p:nvPr/>
        </p:nvSpPr>
        <p:spPr bwMode="auto">
          <a:xfrm>
            <a:off x="2443163" y="5714231"/>
            <a:ext cx="4331314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晶体管的结构示意图和表示符号</a:t>
            </a:r>
          </a:p>
        </p:txBody>
      </p:sp>
      <p:sp>
        <p:nvSpPr>
          <p:cNvPr id="398340" name="Rectangle 4"/>
          <p:cNvSpPr>
            <a:spLocks noChangeArrowheads="1"/>
          </p:cNvSpPr>
          <p:nvPr/>
        </p:nvSpPr>
        <p:spPr bwMode="auto">
          <a:xfrm>
            <a:off x="2362200" y="6157143"/>
            <a:ext cx="2539157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(a)NPN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型晶体管；</a:t>
            </a:r>
          </a:p>
        </p:txBody>
      </p:sp>
      <p:sp>
        <p:nvSpPr>
          <p:cNvPr id="398426" name="Rectangle 90"/>
          <p:cNvSpPr>
            <a:spLocks noChangeArrowheads="1"/>
          </p:cNvSpPr>
          <p:nvPr/>
        </p:nvSpPr>
        <p:spPr bwMode="auto">
          <a:xfrm>
            <a:off x="4800600" y="6101581"/>
            <a:ext cx="23968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(b)PNP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型晶体管</a:t>
            </a:r>
          </a:p>
        </p:txBody>
      </p:sp>
      <p:pic>
        <p:nvPicPr>
          <p:cNvPr id="41990" name="Picture 194" descr="图片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012056"/>
            <a:ext cx="48514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532" name="Picture 196" descr="图片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3229793"/>
            <a:ext cx="25971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533" name="Picture 197" descr="图片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3144068"/>
            <a:ext cx="26971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535" name="Picture 199" descr="图片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8" y="996181"/>
            <a:ext cx="4240212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15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8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8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8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8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39" grpId="0" autoUpdateAnimBg="0"/>
      <p:bldP spid="398340" grpId="0"/>
      <p:bldP spid="3984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AutoShape 2" descr="小棋盘"/>
          <p:cNvSpPr>
            <a:spLocks noChangeArrowheads="1"/>
          </p:cNvSpPr>
          <p:nvPr/>
        </p:nvSpPr>
        <p:spPr bwMode="auto">
          <a:xfrm>
            <a:off x="5829300" y="2233613"/>
            <a:ext cx="2324100" cy="903287"/>
          </a:xfrm>
          <a:prstGeom prst="wedgeRoundRectCallout">
            <a:avLst>
              <a:gd name="adj1" fmla="val -87431"/>
              <a:gd name="adj2" fmla="val 103250"/>
              <a:gd name="adj3" fmla="val 16667"/>
            </a:avLst>
          </a:prstGeom>
          <a:pattFill prst="smCheck">
            <a:fgClr>
              <a:srgbClr val="FFCCFF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基区：最薄，</a:t>
            </a:r>
          </a:p>
          <a:p>
            <a:pPr algn="ctr" eaLnBrk="0" hangingPunct="0">
              <a:defRPr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掺杂浓度最低</a:t>
            </a:r>
          </a:p>
        </p:txBody>
      </p:sp>
      <p:sp>
        <p:nvSpPr>
          <p:cNvPr id="399363" name="AutoShape 3" descr="棚架"/>
          <p:cNvSpPr>
            <a:spLocks noChangeArrowheads="1"/>
          </p:cNvSpPr>
          <p:nvPr/>
        </p:nvSpPr>
        <p:spPr bwMode="auto">
          <a:xfrm>
            <a:off x="6000750" y="4870450"/>
            <a:ext cx="1924050" cy="898525"/>
          </a:xfrm>
          <a:prstGeom prst="wedgeRoundRectCallout">
            <a:avLst>
              <a:gd name="adj1" fmla="val -102227"/>
              <a:gd name="adj2" fmla="val -124912"/>
              <a:gd name="adj3" fmla="val 16667"/>
            </a:avLst>
          </a:prstGeom>
          <a:pattFill prst="trellis">
            <a:fgClr>
              <a:srgbClr val="FFFF00"/>
            </a:fgClr>
            <a:bgClr>
              <a:schemeClr val="bg1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spcBef>
                <a:spcPct val="10000"/>
              </a:spcBef>
              <a:defRPr/>
            </a:pPr>
            <a:r>
              <a:rPr lang="zh-CN" altLang="en-US" sz="2400" b="1">
                <a:solidFill>
                  <a:schemeClr val="accent2"/>
                </a:solidFill>
                <a:latin typeface="宋体" pitchFamily="2" charset="-122"/>
              </a:rPr>
              <a:t>发射区：掺</a:t>
            </a:r>
          </a:p>
          <a:p>
            <a:pPr algn="ctr">
              <a:spcBef>
                <a:spcPct val="10000"/>
              </a:spcBef>
              <a:defRPr/>
            </a:pPr>
            <a:r>
              <a:rPr lang="zh-CN" altLang="en-US" sz="2400" b="1">
                <a:solidFill>
                  <a:schemeClr val="accent2"/>
                </a:solidFill>
                <a:latin typeface="宋体" pitchFamily="2" charset="-122"/>
              </a:rPr>
              <a:t>杂浓度最高</a:t>
            </a:r>
          </a:p>
        </p:txBody>
      </p:sp>
      <p:sp>
        <p:nvSpPr>
          <p:cNvPr id="399364" name="AutoShape 4" descr="40%"/>
          <p:cNvSpPr>
            <a:spLocks noChangeArrowheads="1"/>
          </p:cNvSpPr>
          <p:nvPr/>
        </p:nvSpPr>
        <p:spPr bwMode="auto">
          <a:xfrm>
            <a:off x="2514600" y="4670425"/>
            <a:ext cx="1295400" cy="600075"/>
          </a:xfrm>
          <a:prstGeom prst="wedgeRoundRectCallout">
            <a:avLst>
              <a:gd name="adj1" fmla="val 98037"/>
              <a:gd name="adj2" fmla="val -188625"/>
              <a:gd name="adj3" fmla="val 16667"/>
            </a:avLst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solidFill>
                  <a:schemeClr val="accent2"/>
                </a:solidFill>
                <a:latin typeface="宋体" pitchFamily="2" charset="-122"/>
              </a:rPr>
              <a:t>发射结</a:t>
            </a:r>
          </a:p>
        </p:txBody>
      </p:sp>
      <p:sp>
        <p:nvSpPr>
          <p:cNvPr id="399365" name="AutoShape 5" descr="40%"/>
          <p:cNvSpPr>
            <a:spLocks noChangeArrowheads="1"/>
          </p:cNvSpPr>
          <p:nvPr/>
        </p:nvSpPr>
        <p:spPr bwMode="auto">
          <a:xfrm>
            <a:off x="2286000" y="2689225"/>
            <a:ext cx="1295400" cy="600075"/>
          </a:xfrm>
          <a:prstGeom prst="wedgeRoundRectCallout">
            <a:avLst>
              <a:gd name="adj1" fmla="val 107843"/>
              <a:gd name="adj2" fmla="val 65606"/>
              <a:gd name="adj3" fmla="val 16667"/>
            </a:avLst>
          </a:prstGeom>
          <a:pattFill prst="pct40">
            <a:fgClr>
              <a:srgbClr val="66CCFF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solidFill>
                  <a:schemeClr val="accent2"/>
                </a:solidFill>
                <a:latin typeface="宋体" pitchFamily="2" charset="-122"/>
              </a:rPr>
              <a:t>集电结</a:t>
            </a:r>
          </a:p>
        </p:txBody>
      </p:sp>
      <p:grpSp>
        <p:nvGrpSpPr>
          <p:cNvPr id="43014" name="Group 6"/>
          <p:cNvGrpSpPr>
            <a:grpSpLocks/>
          </p:cNvGrpSpPr>
          <p:nvPr/>
        </p:nvGrpSpPr>
        <p:grpSpPr bwMode="auto">
          <a:xfrm>
            <a:off x="2254250" y="1362709"/>
            <a:ext cx="3186747" cy="4478340"/>
            <a:chOff x="731" y="265"/>
            <a:chExt cx="2510" cy="3525"/>
          </a:xfrm>
        </p:grpSpPr>
        <p:grpSp>
          <p:nvGrpSpPr>
            <p:cNvPr id="43023" name="Group 7"/>
            <p:cNvGrpSpPr>
              <a:grpSpLocks/>
            </p:cNvGrpSpPr>
            <p:nvPr/>
          </p:nvGrpSpPr>
          <p:grpSpPr bwMode="auto">
            <a:xfrm>
              <a:off x="1796" y="753"/>
              <a:ext cx="1339" cy="2587"/>
              <a:chOff x="971" y="1385"/>
              <a:chExt cx="1339" cy="2250"/>
            </a:xfrm>
          </p:grpSpPr>
          <p:sp>
            <p:nvSpPr>
              <p:cNvPr id="43035" name="Rectangle 8"/>
              <p:cNvSpPr>
                <a:spLocks noChangeArrowheads="1"/>
              </p:cNvSpPr>
              <p:nvPr/>
            </p:nvSpPr>
            <p:spPr bwMode="auto">
              <a:xfrm rot="5400000" flipH="1">
                <a:off x="1638" y="2490"/>
                <a:ext cx="501" cy="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3036" name="Rectangle 9"/>
              <p:cNvSpPr>
                <a:spLocks noChangeArrowheads="1"/>
              </p:cNvSpPr>
              <p:nvPr/>
            </p:nvSpPr>
            <p:spPr bwMode="auto">
              <a:xfrm rot="5400000" flipH="1">
                <a:off x="1644" y="1671"/>
                <a:ext cx="489" cy="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3037" name="Rectangle 10"/>
              <p:cNvSpPr>
                <a:spLocks noChangeArrowheads="1"/>
              </p:cNvSpPr>
              <p:nvPr/>
            </p:nvSpPr>
            <p:spPr bwMode="auto">
              <a:xfrm rot="5400000" flipH="1">
                <a:off x="1728" y="2078"/>
                <a:ext cx="324" cy="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43038" name="Group 11"/>
              <p:cNvGrpSpPr>
                <a:grpSpLocks/>
              </p:cNvGrpSpPr>
              <p:nvPr/>
            </p:nvGrpSpPr>
            <p:grpSpPr bwMode="auto">
              <a:xfrm>
                <a:off x="1859" y="3173"/>
                <a:ext cx="84" cy="462"/>
                <a:chOff x="3467" y="3509"/>
                <a:chExt cx="84" cy="462"/>
              </a:xfrm>
            </p:grpSpPr>
            <p:sp>
              <p:nvSpPr>
                <p:cNvPr id="43044" name="Line 12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314" y="3704"/>
                  <a:ext cx="39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45" name="Oval 13"/>
                <p:cNvSpPr>
                  <a:spLocks noChangeArrowheads="1"/>
                </p:cNvSpPr>
                <p:nvPr/>
              </p:nvSpPr>
              <p:spPr bwMode="auto">
                <a:xfrm rot="5400000" flipH="1">
                  <a:off x="3473" y="3893"/>
                  <a:ext cx="72" cy="84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43039" name="Group 14"/>
              <p:cNvGrpSpPr>
                <a:grpSpLocks/>
              </p:cNvGrpSpPr>
              <p:nvPr/>
            </p:nvGrpSpPr>
            <p:grpSpPr bwMode="auto">
              <a:xfrm>
                <a:off x="1853" y="1385"/>
                <a:ext cx="84" cy="462"/>
                <a:chOff x="3473" y="1277"/>
                <a:chExt cx="84" cy="462"/>
              </a:xfrm>
            </p:grpSpPr>
            <p:sp>
              <p:nvSpPr>
                <p:cNvPr id="43042" name="Line 15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3314" y="1544"/>
                  <a:ext cx="39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43" name="Oval 16"/>
                <p:cNvSpPr>
                  <a:spLocks noChangeArrowheads="1"/>
                </p:cNvSpPr>
                <p:nvPr/>
              </p:nvSpPr>
              <p:spPr bwMode="auto">
                <a:xfrm rot="5400000" flipH="1">
                  <a:off x="3479" y="1271"/>
                  <a:ext cx="72" cy="84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sp>
            <p:nvSpPr>
              <p:cNvPr id="43040" name="Line 17"/>
              <p:cNvSpPr>
                <a:spLocks noChangeShapeType="1"/>
              </p:cNvSpPr>
              <p:nvPr/>
            </p:nvSpPr>
            <p:spPr bwMode="auto">
              <a:xfrm rot="5400000" flipH="1">
                <a:off x="1259" y="2321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3041" name="Oval 18"/>
              <p:cNvSpPr>
                <a:spLocks noChangeArrowheads="1"/>
              </p:cNvSpPr>
              <p:nvPr/>
            </p:nvSpPr>
            <p:spPr bwMode="auto">
              <a:xfrm rot="5400000" flipH="1">
                <a:off x="977" y="2495"/>
                <a:ext cx="72" cy="8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43024" name="Group 19"/>
            <p:cNvGrpSpPr>
              <a:grpSpLocks/>
            </p:cNvGrpSpPr>
            <p:nvPr/>
          </p:nvGrpSpPr>
          <p:grpSpPr bwMode="auto">
            <a:xfrm>
              <a:off x="1429" y="649"/>
              <a:ext cx="1282" cy="2743"/>
              <a:chOff x="567" y="1233"/>
              <a:chExt cx="1282" cy="2388"/>
            </a:xfrm>
          </p:grpSpPr>
          <p:sp>
            <p:nvSpPr>
              <p:cNvPr id="399380" name="Text Box 20"/>
              <p:cNvSpPr txBox="1">
                <a:spLocks noChangeArrowheads="1"/>
              </p:cNvSpPr>
              <p:nvPr/>
            </p:nvSpPr>
            <p:spPr bwMode="auto">
              <a:xfrm>
                <a:off x="567" y="2397"/>
                <a:ext cx="331" cy="360"/>
              </a:xfrm>
              <a:prstGeom prst="rect">
                <a:avLst/>
              </a:prstGeom>
              <a:noFill/>
              <a:ln w="25400">
                <a:noFill/>
                <a:miter lim="800000"/>
                <a:headEnd type="none" w="sm" len="sm"/>
                <a:tailEnd type="none" w="med" len="lg"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dirty="0">
                    <a:solidFill>
                      <a:schemeClr val="tx2"/>
                    </a:solidFill>
                  </a:rPr>
                  <a:t>B</a:t>
                </a:r>
              </a:p>
            </p:txBody>
          </p:sp>
          <p:sp>
            <p:nvSpPr>
              <p:cNvPr id="399381" name="Text Box 21"/>
              <p:cNvSpPr txBox="1">
                <a:spLocks noChangeArrowheads="1"/>
              </p:cNvSpPr>
              <p:nvPr/>
            </p:nvSpPr>
            <p:spPr bwMode="auto">
              <a:xfrm>
                <a:off x="1518" y="3261"/>
                <a:ext cx="331" cy="360"/>
              </a:xfrm>
              <a:prstGeom prst="rect">
                <a:avLst/>
              </a:prstGeom>
              <a:noFill/>
              <a:ln w="38100">
                <a:noFill/>
                <a:miter lim="800000"/>
                <a:headEnd type="none" w="sm" len="sm"/>
                <a:tailEnd type="none" w="med" len="lg"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382" name="Text Box 22"/>
              <p:cNvSpPr txBox="1">
                <a:spLocks noChangeArrowheads="1"/>
              </p:cNvSpPr>
              <p:nvPr/>
            </p:nvSpPr>
            <p:spPr bwMode="auto">
              <a:xfrm>
                <a:off x="1451" y="1233"/>
                <a:ext cx="348" cy="360"/>
              </a:xfrm>
              <a:prstGeom prst="rect">
                <a:avLst/>
              </a:prstGeom>
              <a:noFill/>
              <a:ln w="38100">
                <a:noFill/>
                <a:miter lim="800000"/>
                <a:headEnd type="none" w="sm" len="sm"/>
                <a:tailEnd type="none" w="med" len="lg"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025" name="Group 23"/>
            <p:cNvGrpSpPr>
              <a:grpSpLocks/>
            </p:cNvGrpSpPr>
            <p:nvPr/>
          </p:nvGrpSpPr>
          <p:grpSpPr bwMode="auto">
            <a:xfrm>
              <a:off x="2519" y="1385"/>
              <a:ext cx="322" cy="1291"/>
              <a:chOff x="1694" y="1936"/>
              <a:chExt cx="322" cy="1125"/>
            </a:xfrm>
          </p:grpSpPr>
          <p:sp>
            <p:nvSpPr>
              <p:cNvPr id="399384" name="Text Box 24"/>
              <p:cNvSpPr txBox="1">
                <a:spLocks noChangeArrowheads="1"/>
              </p:cNvSpPr>
              <p:nvPr/>
            </p:nvSpPr>
            <p:spPr bwMode="auto">
              <a:xfrm>
                <a:off x="1694" y="1936"/>
                <a:ext cx="299" cy="356"/>
              </a:xfrm>
              <a:prstGeom prst="rect">
                <a:avLst/>
              </a:prstGeom>
              <a:noFill/>
              <a:ln w="25400">
                <a:noFill/>
                <a:miter lim="800000"/>
                <a:headEnd type="none" w="sm" len="sm"/>
                <a:tailEnd type="none" w="med" len="lg"/>
              </a:ln>
              <a:effectLst/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N</a:t>
                </a:r>
              </a:p>
            </p:txBody>
          </p:sp>
          <p:sp>
            <p:nvSpPr>
              <p:cNvPr id="399385" name="Text Box 25"/>
              <p:cNvSpPr txBox="1">
                <a:spLocks noChangeArrowheads="1"/>
              </p:cNvSpPr>
              <p:nvPr/>
            </p:nvSpPr>
            <p:spPr bwMode="auto">
              <a:xfrm>
                <a:off x="1707" y="2705"/>
                <a:ext cx="296" cy="356"/>
              </a:xfrm>
              <a:prstGeom prst="rect">
                <a:avLst/>
              </a:prstGeom>
              <a:noFill/>
              <a:ln w="25400">
                <a:noFill/>
                <a:miter lim="800000"/>
                <a:headEnd type="none" w="sm" len="sm"/>
                <a:tailEnd type="none" w="med" len="lg"/>
              </a:ln>
              <a:effectLst/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N</a:t>
                </a:r>
              </a:p>
            </p:txBody>
          </p:sp>
          <p:sp>
            <p:nvSpPr>
              <p:cNvPr id="399386" name="Text Box 26"/>
              <p:cNvSpPr txBox="1">
                <a:spLocks noChangeArrowheads="1"/>
              </p:cNvSpPr>
              <p:nvPr/>
            </p:nvSpPr>
            <p:spPr bwMode="auto">
              <a:xfrm>
                <a:off x="1717" y="2320"/>
                <a:ext cx="299" cy="355"/>
              </a:xfrm>
              <a:prstGeom prst="rect">
                <a:avLst/>
              </a:prstGeom>
              <a:noFill/>
              <a:ln w="25400">
                <a:noFill/>
                <a:miter lim="800000"/>
                <a:headEnd type="none" w="sm" len="sm"/>
                <a:tailEnd type="none" w="med" len="lg"/>
              </a:ln>
              <a:effectLst/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</a:t>
                </a:r>
              </a:p>
            </p:txBody>
          </p:sp>
        </p:grpSp>
        <p:sp>
          <p:nvSpPr>
            <p:cNvPr id="399387" name="Text Box 27"/>
            <p:cNvSpPr txBox="1">
              <a:spLocks noChangeArrowheads="1"/>
            </p:cNvSpPr>
            <p:nvPr/>
          </p:nvSpPr>
          <p:spPr bwMode="auto">
            <a:xfrm>
              <a:off x="731" y="1898"/>
              <a:ext cx="705" cy="410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chemeClr val="tx2"/>
                  </a:solidFill>
                  <a:latin typeface="宋体" pitchFamily="2" charset="-122"/>
                </a:rPr>
                <a:t>基极</a:t>
              </a:r>
              <a:endParaRPr lang="zh-CN" altLang="en-US" sz="2800" b="1" dirty="0">
                <a:latin typeface="宋体" pitchFamily="2" charset="-122"/>
              </a:endParaRPr>
            </a:p>
          </p:txBody>
        </p:sp>
        <p:sp>
          <p:nvSpPr>
            <p:cNvPr id="399388" name="Text Box 28"/>
            <p:cNvSpPr txBox="1">
              <a:spLocks noChangeArrowheads="1"/>
            </p:cNvSpPr>
            <p:nvPr/>
          </p:nvSpPr>
          <p:spPr bwMode="auto">
            <a:xfrm>
              <a:off x="2229" y="3376"/>
              <a:ext cx="992" cy="414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chemeClr val="tx2"/>
                  </a:solidFill>
                  <a:latin typeface="宋体" pitchFamily="2" charset="-122"/>
                </a:rPr>
                <a:t>发射极</a:t>
              </a:r>
            </a:p>
          </p:txBody>
        </p:sp>
        <p:sp>
          <p:nvSpPr>
            <p:cNvPr id="399389" name="Text Box 29"/>
            <p:cNvSpPr txBox="1">
              <a:spLocks noChangeArrowheads="1"/>
            </p:cNvSpPr>
            <p:nvPr/>
          </p:nvSpPr>
          <p:spPr bwMode="auto">
            <a:xfrm>
              <a:off x="2249" y="265"/>
              <a:ext cx="992" cy="414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chemeClr val="tx2"/>
                  </a:solidFill>
                  <a:latin typeface="宋体" pitchFamily="2" charset="-122"/>
                </a:rPr>
                <a:t>集电极</a:t>
              </a:r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4238625" y="3317875"/>
            <a:ext cx="1095375" cy="123825"/>
            <a:chOff x="2532" y="1812"/>
            <a:chExt cx="828" cy="60"/>
          </a:xfrm>
        </p:grpSpPr>
        <p:sp>
          <p:nvSpPr>
            <p:cNvPr id="43021" name="Line 31"/>
            <p:cNvSpPr>
              <a:spLocks noChangeShapeType="1"/>
            </p:cNvSpPr>
            <p:nvPr/>
          </p:nvSpPr>
          <p:spPr bwMode="auto">
            <a:xfrm>
              <a:off x="2532" y="1812"/>
              <a:ext cx="828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022" name="Line 32"/>
            <p:cNvSpPr>
              <a:spLocks noChangeShapeType="1"/>
            </p:cNvSpPr>
            <p:nvPr/>
          </p:nvSpPr>
          <p:spPr bwMode="auto">
            <a:xfrm>
              <a:off x="2532" y="1872"/>
              <a:ext cx="828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9" name="Group 33"/>
          <p:cNvGrpSpPr>
            <a:grpSpLocks/>
          </p:cNvGrpSpPr>
          <p:nvPr/>
        </p:nvGrpSpPr>
        <p:grpSpPr bwMode="auto">
          <a:xfrm>
            <a:off x="4210050" y="3798888"/>
            <a:ext cx="1123950" cy="96837"/>
            <a:chOff x="2532" y="1812"/>
            <a:chExt cx="828" cy="60"/>
          </a:xfrm>
        </p:grpSpPr>
        <p:sp>
          <p:nvSpPr>
            <p:cNvPr id="43019" name="Line 34"/>
            <p:cNvSpPr>
              <a:spLocks noChangeShapeType="1"/>
            </p:cNvSpPr>
            <p:nvPr/>
          </p:nvSpPr>
          <p:spPr bwMode="auto">
            <a:xfrm>
              <a:off x="2532" y="1812"/>
              <a:ext cx="828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020" name="Line 35"/>
            <p:cNvSpPr>
              <a:spLocks noChangeShapeType="1"/>
            </p:cNvSpPr>
            <p:nvPr/>
          </p:nvSpPr>
          <p:spPr bwMode="auto">
            <a:xfrm>
              <a:off x="2532" y="1872"/>
              <a:ext cx="828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99396" name="Rectangle 36"/>
          <p:cNvSpPr>
            <a:spLocks noChangeArrowheads="1"/>
          </p:cNvSpPr>
          <p:nvPr/>
        </p:nvSpPr>
        <p:spPr bwMode="auto">
          <a:xfrm>
            <a:off x="609600" y="609600"/>
            <a:ext cx="19700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0099"/>
                </a:solidFill>
              </a:rPr>
              <a:t>结构特点：</a:t>
            </a:r>
          </a:p>
        </p:txBody>
      </p:sp>
      <p:sp>
        <p:nvSpPr>
          <p:cNvPr id="399397" name="AutoShape 37" descr="70%"/>
          <p:cNvSpPr>
            <a:spLocks noChangeArrowheads="1"/>
          </p:cNvSpPr>
          <p:nvPr/>
        </p:nvSpPr>
        <p:spPr bwMode="auto">
          <a:xfrm>
            <a:off x="2438400" y="1212850"/>
            <a:ext cx="1600200" cy="933450"/>
          </a:xfrm>
          <a:prstGeom prst="wedgeRoundRectCallout">
            <a:avLst>
              <a:gd name="adj1" fmla="val 84227"/>
              <a:gd name="adj2" fmla="val 139116"/>
              <a:gd name="adj3" fmla="val 16667"/>
            </a:avLst>
          </a:prstGeom>
          <a:pattFill prst="pct70">
            <a:fgClr>
              <a:srgbClr val="FFFF00"/>
            </a:fgClr>
            <a:bgClr>
              <a:schemeClr val="bg1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>
                <a:solidFill>
                  <a:schemeClr val="accent2"/>
                </a:solidFill>
                <a:latin typeface="宋体" pitchFamily="2" charset="-122"/>
              </a:rPr>
              <a:t>集电区：</a:t>
            </a:r>
          </a:p>
          <a:p>
            <a:pPr algn="ctr">
              <a:defRPr/>
            </a:pPr>
            <a:r>
              <a:rPr lang="zh-CN" altLang="en-US" sz="2400" b="1">
                <a:solidFill>
                  <a:schemeClr val="accent2"/>
                </a:solidFill>
                <a:latin typeface="宋体" pitchFamily="2" charset="-122"/>
              </a:rPr>
              <a:t>面积最大</a:t>
            </a:r>
          </a:p>
        </p:txBody>
      </p:sp>
    </p:spTree>
    <p:extLst>
      <p:ext uri="{BB962C8B-B14F-4D97-AF65-F5344CB8AC3E}">
        <p14:creationId xmlns:p14="http://schemas.microsoft.com/office/powerpoint/2010/main" val="2796189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9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nimBg="1" autoUpdateAnimBg="0"/>
      <p:bldP spid="399363" grpId="0" animBg="1" autoUpdateAnimBg="0"/>
      <p:bldP spid="399364" grpId="0" animBg="1" autoUpdateAnimBg="0"/>
      <p:bldP spid="399365" grpId="0" animBg="1" autoUpdateAnimBg="0"/>
      <p:bldP spid="39939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304800" y="695373"/>
            <a:ext cx="5562600" cy="592137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14. 5. 2  </a:t>
            </a:r>
            <a:r>
              <a:rPr lang="zh-CN" altLang="en-US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电流分配和放大原理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57200" y="1287510"/>
            <a:ext cx="4475163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三极管放大的外部条件</a:t>
            </a:r>
            <a:endParaRPr lang="zh-CN" altLang="en-US" b="1">
              <a:solidFill>
                <a:srgbClr val="E6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1436" name="Text Box 28" descr="40%"/>
          <p:cNvSpPr txBox="1">
            <a:spLocks noChangeArrowheads="1"/>
          </p:cNvSpPr>
          <p:nvPr/>
        </p:nvSpPr>
        <p:spPr bwMode="auto">
          <a:xfrm>
            <a:off x="838200" y="1933623"/>
            <a:ext cx="4343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发射结正偏、集电结反偏</a:t>
            </a:r>
          </a:p>
        </p:txBody>
      </p:sp>
      <p:sp>
        <p:nvSpPr>
          <p:cNvPr id="401437" name="Rectangle 29"/>
          <p:cNvSpPr>
            <a:spLocks noChangeArrowheads="1"/>
          </p:cNvSpPr>
          <p:nvPr/>
        </p:nvSpPr>
        <p:spPr bwMode="auto">
          <a:xfrm>
            <a:off x="817600" y="4535572"/>
            <a:ext cx="3540049" cy="143026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spcBef>
                <a:spcPct val="5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PNP</a:t>
            </a:r>
          </a:p>
          <a:p>
            <a:pPr algn="ctr">
              <a:spcBef>
                <a:spcPct val="5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发射结正偏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2800" b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5000"/>
              </a:spcBef>
              <a:defRPr/>
            </a:pPr>
            <a:r>
              <a:rPr lang="zh-CN" altLang="en-US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集电结反偏      </a:t>
            </a:r>
            <a:r>
              <a:rPr lang="en-US" altLang="zh-CN" sz="2800" b="1" i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800" b="1" i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01438" name="Text Box 30"/>
          <p:cNvSpPr txBox="1">
            <a:spLocks noChangeArrowheads="1"/>
          </p:cNvSpPr>
          <p:nvPr/>
        </p:nvSpPr>
        <p:spPr bwMode="auto">
          <a:xfrm>
            <a:off x="838200" y="2506710"/>
            <a:ext cx="3657600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从电位的角度看：</a:t>
            </a:r>
          </a:p>
          <a:p>
            <a:pPr>
              <a:spcBef>
                <a:spcPct val="5000"/>
              </a:spcBef>
              <a:defRPr/>
            </a:pPr>
            <a:r>
              <a:rPr lang="zh-CN" altLang="en-US" sz="2800" b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NPN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pPr>
              <a:spcBef>
                <a:spcPct val="5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发射结正偏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集电结反偏     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5092700" y="4113260"/>
            <a:ext cx="1689100" cy="1768475"/>
            <a:chOff x="3208" y="2534"/>
            <a:chExt cx="1064" cy="1114"/>
          </a:xfrm>
        </p:grpSpPr>
        <p:sp>
          <p:nvSpPr>
            <p:cNvPr id="44042" name="Line 68"/>
            <p:cNvSpPr>
              <a:spLocks noChangeShapeType="1"/>
            </p:cNvSpPr>
            <p:nvPr/>
          </p:nvSpPr>
          <p:spPr bwMode="auto">
            <a:xfrm>
              <a:off x="3360" y="3648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043" name="Line 69"/>
            <p:cNvSpPr>
              <a:spLocks noChangeShapeType="1"/>
            </p:cNvSpPr>
            <p:nvPr/>
          </p:nvSpPr>
          <p:spPr bwMode="auto">
            <a:xfrm>
              <a:off x="4269" y="3418"/>
              <a:ext cx="0" cy="2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4044" name="Group 70"/>
            <p:cNvGrpSpPr>
              <a:grpSpLocks/>
            </p:cNvGrpSpPr>
            <p:nvPr/>
          </p:nvGrpSpPr>
          <p:grpSpPr bwMode="auto">
            <a:xfrm>
              <a:off x="3208" y="2534"/>
              <a:ext cx="616" cy="1114"/>
              <a:chOff x="3208" y="2534"/>
              <a:chExt cx="616" cy="1114"/>
            </a:xfrm>
          </p:grpSpPr>
          <p:grpSp>
            <p:nvGrpSpPr>
              <p:cNvPr id="44045" name="Group 71"/>
              <p:cNvGrpSpPr>
                <a:grpSpLocks/>
              </p:cNvGrpSpPr>
              <p:nvPr/>
            </p:nvGrpSpPr>
            <p:grpSpPr bwMode="auto">
              <a:xfrm>
                <a:off x="3208" y="3044"/>
                <a:ext cx="326" cy="604"/>
                <a:chOff x="1434" y="2946"/>
                <a:chExt cx="408" cy="840"/>
              </a:xfrm>
            </p:grpSpPr>
            <p:sp>
              <p:nvSpPr>
                <p:cNvPr id="44051" name="Line 72"/>
                <p:cNvSpPr>
                  <a:spLocks noChangeShapeType="1"/>
                </p:cNvSpPr>
                <p:nvPr/>
              </p:nvSpPr>
              <p:spPr bwMode="auto">
                <a:xfrm>
                  <a:off x="1434" y="3342"/>
                  <a:ext cx="40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052" name="Line 73"/>
                <p:cNvSpPr>
                  <a:spLocks noChangeShapeType="1"/>
                </p:cNvSpPr>
                <p:nvPr/>
              </p:nvSpPr>
              <p:spPr bwMode="auto">
                <a:xfrm>
                  <a:off x="1530" y="3462"/>
                  <a:ext cx="2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053" name="Line 74"/>
                <p:cNvSpPr>
                  <a:spLocks noChangeShapeType="1"/>
                </p:cNvSpPr>
                <p:nvPr/>
              </p:nvSpPr>
              <p:spPr bwMode="auto">
                <a:xfrm>
                  <a:off x="1632" y="2946"/>
                  <a:ext cx="0" cy="39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054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632" y="3462"/>
                  <a:ext cx="0" cy="32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4046" name="Rectangle 76"/>
              <p:cNvSpPr>
                <a:spLocks noChangeArrowheads="1"/>
              </p:cNvSpPr>
              <p:nvPr/>
            </p:nvSpPr>
            <p:spPr bwMode="auto">
              <a:xfrm>
                <a:off x="3320" y="2776"/>
                <a:ext cx="115" cy="2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44047" name="Line 77"/>
              <p:cNvSpPr>
                <a:spLocks noChangeShapeType="1"/>
              </p:cNvSpPr>
              <p:nvPr/>
            </p:nvSpPr>
            <p:spPr bwMode="auto">
              <a:xfrm flipV="1">
                <a:off x="3365" y="2534"/>
                <a:ext cx="0" cy="25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048" name="Text Box 78"/>
              <p:cNvSpPr txBox="1">
                <a:spLocks noChangeArrowheads="1"/>
              </p:cNvSpPr>
              <p:nvPr/>
            </p:nvSpPr>
            <p:spPr bwMode="auto">
              <a:xfrm>
                <a:off x="3494" y="3222"/>
                <a:ext cx="330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i="1">
                    <a:solidFill>
                      <a:srgbClr val="FF0000"/>
                    </a:solidFill>
                    <a:ea typeface="楷体_GB2312" pitchFamily="49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baseline="-25000">
                    <a:solidFill>
                      <a:srgbClr val="FF0000"/>
                    </a:solidFill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endParaRPr lang="en-US" altLang="zh-CN">
                  <a:solidFill>
                    <a:srgbClr val="FF0000"/>
                  </a:solidFill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049" name="Text Box 79"/>
              <p:cNvSpPr txBox="1">
                <a:spLocks noChangeArrowheads="1"/>
              </p:cNvSpPr>
              <p:nvPr/>
            </p:nvSpPr>
            <p:spPr bwMode="auto">
              <a:xfrm>
                <a:off x="3421" y="2769"/>
                <a:ext cx="330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i="1">
                    <a:ea typeface="楷体_GB2312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aseline="-25000"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endParaRPr lang="en-US" altLang="zh-CN"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050" name="Line 80"/>
              <p:cNvSpPr>
                <a:spLocks noChangeShapeType="1"/>
              </p:cNvSpPr>
              <p:nvPr/>
            </p:nvSpPr>
            <p:spPr bwMode="auto">
              <a:xfrm>
                <a:off x="3360" y="2536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01502" name="Picture 94" descr="图片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670223"/>
            <a:ext cx="18923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96" descr="图片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38" y="2454323"/>
            <a:ext cx="1881187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366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01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01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401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01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36" grpId="0" autoUpdateAnimBg="0"/>
      <p:bldP spid="401437" grpId="0" autoUpdateAnimBg="0"/>
      <p:bldP spid="401438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Text Box 2"/>
          <p:cNvSpPr txBox="1">
            <a:spLocks noChangeArrowheads="1"/>
          </p:cNvSpPr>
          <p:nvPr/>
        </p:nvSpPr>
        <p:spPr bwMode="auto">
          <a:xfrm>
            <a:off x="3216275" y="4584700"/>
            <a:ext cx="4294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cs typeface="Times New Roman" panose="02020603050405020304" pitchFamily="18" charset="0"/>
              </a:rPr>
              <a:t>晶体管电流放大的实验电路 </a:t>
            </a:r>
          </a:p>
        </p:txBody>
      </p:sp>
      <p:sp>
        <p:nvSpPr>
          <p:cNvPr id="402435" name="Text Box 3"/>
          <p:cNvSpPr txBox="1">
            <a:spLocks noChangeArrowheads="1"/>
          </p:cNvSpPr>
          <p:nvPr/>
        </p:nvSpPr>
        <p:spPr bwMode="auto">
          <a:xfrm>
            <a:off x="381000" y="5027613"/>
            <a:ext cx="8382000" cy="1373187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= 6 V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，改变可变电阻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则基极电流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、集电极电流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和发射极电流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都发生变化，测量结果如下表：</a:t>
            </a: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468313" y="592138"/>
            <a:ext cx="6934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各电极电流关系及电流放大作用</a:t>
            </a:r>
          </a:p>
        </p:txBody>
      </p:sp>
      <p:pic>
        <p:nvPicPr>
          <p:cNvPr id="402492" name="Picture 60" descr="图片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608013"/>
            <a:ext cx="5426075" cy="397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2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4" grpId="0"/>
      <p:bldP spid="402435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736850" y="606519"/>
            <a:ext cx="35052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晶体管电流测量数据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679450" y="1141507"/>
            <a:ext cx="8001000" cy="1752600"/>
            <a:chOff x="432" y="605"/>
            <a:chExt cx="5040" cy="1104"/>
          </a:xfrm>
        </p:grpSpPr>
        <p:sp>
          <p:nvSpPr>
            <p:cNvPr id="403460" name="Text Box 4"/>
            <p:cNvSpPr txBox="1">
              <a:spLocks noChangeArrowheads="1"/>
            </p:cNvSpPr>
            <p:nvPr/>
          </p:nvSpPr>
          <p:spPr bwMode="auto">
            <a:xfrm>
              <a:off x="563" y="656"/>
              <a:ext cx="561" cy="23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(mA)</a:t>
              </a:r>
            </a:p>
          </p:txBody>
        </p:sp>
        <p:sp>
          <p:nvSpPr>
            <p:cNvPr id="46089" name="Line 5"/>
            <p:cNvSpPr>
              <a:spLocks noChangeShapeType="1"/>
            </p:cNvSpPr>
            <p:nvPr/>
          </p:nvSpPr>
          <p:spPr bwMode="auto">
            <a:xfrm>
              <a:off x="458" y="954"/>
              <a:ext cx="497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90" name="Line 6"/>
            <p:cNvSpPr>
              <a:spLocks noChangeShapeType="1"/>
            </p:cNvSpPr>
            <p:nvPr/>
          </p:nvSpPr>
          <p:spPr bwMode="auto">
            <a:xfrm>
              <a:off x="444" y="1324"/>
              <a:ext cx="497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91" name="Line 7"/>
            <p:cNvSpPr>
              <a:spLocks noChangeShapeType="1"/>
            </p:cNvSpPr>
            <p:nvPr/>
          </p:nvSpPr>
          <p:spPr bwMode="auto">
            <a:xfrm>
              <a:off x="1296" y="646"/>
              <a:ext cx="0" cy="1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92" name="Line 8"/>
            <p:cNvSpPr>
              <a:spLocks noChangeShapeType="1"/>
            </p:cNvSpPr>
            <p:nvPr/>
          </p:nvSpPr>
          <p:spPr bwMode="auto">
            <a:xfrm>
              <a:off x="2016" y="606"/>
              <a:ext cx="0" cy="11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93" name="Line 9"/>
            <p:cNvSpPr>
              <a:spLocks noChangeShapeType="1"/>
            </p:cNvSpPr>
            <p:nvPr/>
          </p:nvSpPr>
          <p:spPr bwMode="auto">
            <a:xfrm>
              <a:off x="2688" y="606"/>
              <a:ext cx="0" cy="110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94" name="Line 10"/>
            <p:cNvSpPr>
              <a:spLocks noChangeShapeType="1"/>
            </p:cNvSpPr>
            <p:nvPr/>
          </p:nvSpPr>
          <p:spPr bwMode="auto">
            <a:xfrm>
              <a:off x="3408" y="605"/>
              <a:ext cx="0" cy="110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95" name="Line 11"/>
            <p:cNvSpPr>
              <a:spLocks noChangeShapeType="1"/>
            </p:cNvSpPr>
            <p:nvPr/>
          </p:nvSpPr>
          <p:spPr bwMode="auto">
            <a:xfrm>
              <a:off x="4128" y="631"/>
              <a:ext cx="0" cy="1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96" name="Line 12"/>
            <p:cNvSpPr>
              <a:spLocks noChangeShapeType="1"/>
            </p:cNvSpPr>
            <p:nvPr/>
          </p:nvSpPr>
          <p:spPr bwMode="auto">
            <a:xfrm>
              <a:off x="432" y="605"/>
              <a:ext cx="50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97" name="Line 13"/>
            <p:cNvSpPr>
              <a:spLocks noChangeShapeType="1"/>
            </p:cNvSpPr>
            <p:nvPr/>
          </p:nvSpPr>
          <p:spPr bwMode="auto">
            <a:xfrm>
              <a:off x="432" y="1707"/>
              <a:ext cx="50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98" name="Line 14"/>
            <p:cNvSpPr>
              <a:spLocks noChangeShapeType="1"/>
            </p:cNvSpPr>
            <p:nvPr/>
          </p:nvSpPr>
          <p:spPr bwMode="auto">
            <a:xfrm>
              <a:off x="4800" y="646"/>
              <a:ext cx="0" cy="1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3471" name="Rectangle 15"/>
            <p:cNvSpPr>
              <a:spLocks noChangeArrowheads="1"/>
            </p:cNvSpPr>
            <p:nvPr/>
          </p:nvSpPr>
          <p:spPr bwMode="auto">
            <a:xfrm>
              <a:off x="526" y="983"/>
              <a:ext cx="60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I</a:t>
              </a:r>
              <a:r>
                <a:rPr lang="en-US" altLang="zh-CN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(mA)</a:t>
              </a:r>
            </a:p>
          </p:txBody>
        </p:sp>
        <p:sp>
          <p:nvSpPr>
            <p:cNvPr id="403472" name="Rectangle 16"/>
            <p:cNvSpPr>
              <a:spLocks noChangeArrowheads="1"/>
            </p:cNvSpPr>
            <p:nvPr/>
          </p:nvSpPr>
          <p:spPr bwMode="auto">
            <a:xfrm>
              <a:off x="475" y="1366"/>
              <a:ext cx="63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I</a:t>
              </a:r>
              <a:r>
                <a:rPr lang="en-US" altLang="zh-CN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(mA)</a:t>
              </a:r>
            </a:p>
          </p:txBody>
        </p:sp>
        <p:sp>
          <p:nvSpPr>
            <p:cNvPr id="403473" name="Text Box 17"/>
            <p:cNvSpPr txBox="1">
              <a:spLocks noChangeArrowheads="1"/>
            </p:cNvSpPr>
            <p:nvPr/>
          </p:nvSpPr>
          <p:spPr bwMode="auto">
            <a:xfrm>
              <a:off x="1536" y="647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03474" name="Text Box 18"/>
            <p:cNvSpPr txBox="1">
              <a:spLocks noChangeArrowheads="1"/>
            </p:cNvSpPr>
            <p:nvPr/>
          </p:nvSpPr>
          <p:spPr bwMode="auto">
            <a:xfrm>
              <a:off x="2064" y="647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0.02</a:t>
              </a:r>
            </a:p>
          </p:txBody>
        </p:sp>
        <p:sp>
          <p:nvSpPr>
            <p:cNvPr id="403475" name="Text Box 19"/>
            <p:cNvSpPr txBox="1">
              <a:spLocks noChangeArrowheads="1"/>
            </p:cNvSpPr>
            <p:nvPr/>
          </p:nvSpPr>
          <p:spPr bwMode="auto">
            <a:xfrm>
              <a:off x="2784" y="646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0.04</a:t>
              </a:r>
            </a:p>
          </p:txBody>
        </p:sp>
        <p:sp>
          <p:nvSpPr>
            <p:cNvPr id="403476" name="Text Box 20"/>
            <p:cNvSpPr txBox="1">
              <a:spLocks noChangeArrowheads="1"/>
            </p:cNvSpPr>
            <p:nvPr/>
          </p:nvSpPr>
          <p:spPr bwMode="auto">
            <a:xfrm>
              <a:off x="3456" y="646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0.06</a:t>
              </a:r>
            </a:p>
          </p:txBody>
        </p:sp>
        <p:sp>
          <p:nvSpPr>
            <p:cNvPr id="403477" name="Text Box 21"/>
            <p:cNvSpPr txBox="1">
              <a:spLocks noChangeArrowheads="1"/>
            </p:cNvSpPr>
            <p:nvPr/>
          </p:nvSpPr>
          <p:spPr bwMode="auto">
            <a:xfrm>
              <a:off x="4128" y="647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0.08</a:t>
              </a:r>
            </a:p>
          </p:txBody>
        </p:sp>
        <p:sp>
          <p:nvSpPr>
            <p:cNvPr id="403478" name="Text Box 22"/>
            <p:cNvSpPr txBox="1">
              <a:spLocks noChangeArrowheads="1"/>
            </p:cNvSpPr>
            <p:nvPr/>
          </p:nvSpPr>
          <p:spPr bwMode="auto">
            <a:xfrm>
              <a:off x="4848" y="647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0.10</a:t>
              </a:r>
            </a:p>
          </p:txBody>
        </p:sp>
        <p:sp>
          <p:nvSpPr>
            <p:cNvPr id="403479" name="Text Box 23"/>
            <p:cNvSpPr txBox="1">
              <a:spLocks noChangeArrowheads="1"/>
            </p:cNvSpPr>
            <p:nvPr/>
          </p:nvSpPr>
          <p:spPr bwMode="auto">
            <a:xfrm>
              <a:off x="1344" y="990"/>
              <a:ext cx="67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&lt;0.001</a:t>
              </a:r>
            </a:p>
          </p:txBody>
        </p:sp>
        <p:sp>
          <p:nvSpPr>
            <p:cNvPr id="403480" name="Text Box 24"/>
            <p:cNvSpPr txBox="1">
              <a:spLocks noChangeArrowheads="1"/>
            </p:cNvSpPr>
            <p:nvPr/>
          </p:nvSpPr>
          <p:spPr bwMode="auto">
            <a:xfrm>
              <a:off x="2064" y="989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0.70</a:t>
              </a:r>
            </a:p>
          </p:txBody>
        </p:sp>
        <p:sp>
          <p:nvSpPr>
            <p:cNvPr id="403481" name="Text Box 25"/>
            <p:cNvSpPr txBox="1">
              <a:spLocks noChangeArrowheads="1"/>
            </p:cNvSpPr>
            <p:nvPr/>
          </p:nvSpPr>
          <p:spPr bwMode="auto">
            <a:xfrm>
              <a:off x="2784" y="989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1.50</a:t>
              </a:r>
            </a:p>
          </p:txBody>
        </p:sp>
        <p:sp>
          <p:nvSpPr>
            <p:cNvPr id="403482" name="Text Box 26"/>
            <p:cNvSpPr txBox="1">
              <a:spLocks noChangeArrowheads="1"/>
            </p:cNvSpPr>
            <p:nvPr/>
          </p:nvSpPr>
          <p:spPr bwMode="auto">
            <a:xfrm>
              <a:off x="3456" y="1005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2.30</a:t>
              </a:r>
            </a:p>
          </p:txBody>
        </p:sp>
        <p:sp>
          <p:nvSpPr>
            <p:cNvPr id="403483" name="Text Box 27"/>
            <p:cNvSpPr txBox="1">
              <a:spLocks noChangeArrowheads="1"/>
            </p:cNvSpPr>
            <p:nvPr/>
          </p:nvSpPr>
          <p:spPr bwMode="auto">
            <a:xfrm>
              <a:off x="4176" y="1005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3.10</a:t>
              </a:r>
            </a:p>
          </p:txBody>
        </p:sp>
        <p:sp>
          <p:nvSpPr>
            <p:cNvPr id="403484" name="Text Box 28"/>
            <p:cNvSpPr txBox="1">
              <a:spLocks noChangeArrowheads="1"/>
            </p:cNvSpPr>
            <p:nvPr/>
          </p:nvSpPr>
          <p:spPr bwMode="auto">
            <a:xfrm>
              <a:off x="4800" y="1005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3.95</a:t>
              </a:r>
            </a:p>
          </p:txBody>
        </p:sp>
        <p:sp>
          <p:nvSpPr>
            <p:cNvPr id="403485" name="Text Box 29"/>
            <p:cNvSpPr txBox="1">
              <a:spLocks noChangeArrowheads="1"/>
            </p:cNvSpPr>
            <p:nvPr/>
          </p:nvSpPr>
          <p:spPr bwMode="auto">
            <a:xfrm>
              <a:off x="1344" y="1382"/>
              <a:ext cx="67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&lt;0.001</a:t>
              </a:r>
            </a:p>
          </p:txBody>
        </p:sp>
        <p:sp>
          <p:nvSpPr>
            <p:cNvPr id="403486" name="Text Box 30"/>
            <p:cNvSpPr txBox="1">
              <a:spLocks noChangeArrowheads="1"/>
            </p:cNvSpPr>
            <p:nvPr/>
          </p:nvSpPr>
          <p:spPr bwMode="auto">
            <a:xfrm>
              <a:off x="2064" y="1373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0.72</a:t>
              </a:r>
            </a:p>
          </p:txBody>
        </p:sp>
        <p:sp>
          <p:nvSpPr>
            <p:cNvPr id="403487" name="Text Box 31"/>
            <p:cNvSpPr txBox="1">
              <a:spLocks noChangeArrowheads="1"/>
            </p:cNvSpPr>
            <p:nvPr/>
          </p:nvSpPr>
          <p:spPr bwMode="auto">
            <a:xfrm>
              <a:off x="2784" y="1373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1.54</a:t>
              </a:r>
            </a:p>
          </p:txBody>
        </p:sp>
        <p:sp>
          <p:nvSpPr>
            <p:cNvPr id="403488" name="Text Box 32"/>
            <p:cNvSpPr txBox="1">
              <a:spLocks noChangeArrowheads="1"/>
            </p:cNvSpPr>
            <p:nvPr/>
          </p:nvSpPr>
          <p:spPr bwMode="auto">
            <a:xfrm>
              <a:off x="3456" y="1373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2.36</a:t>
              </a:r>
            </a:p>
          </p:txBody>
        </p:sp>
        <p:sp>
          <p:nvSpPr>
            <p:cNvPr id="403489" name="Text Box 33"/>
            <p:cNvSpPr txBox="1">
              <a:spLocks noChangeArrowheads="1"/>
            </p:cNvSpPr>
            <p:nvPr/>
          </p:nvSpPr>
          <p:spPr bwMode="auto">
            <a:xfrm>
              <a:off x="4176" y="1373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3.18</a:t>
              </a:r>
            </a:p>
          </p:txBody>
        </p:sp>
        <p:sp>
          <p:nvSpPr>
            <p:cNvPr id="403490" name="Text Box 34"/>
            <p:cNvSpPr txBox="1">
              <a:spLocks noChangeArrowheads="1"/>
            </p:cNvSpPr>
            <p:nvPr/>
          </p:nvSpPr>
          <p:spPr bwMode="auto">
            <a:xfrm>
              <a:off x="4800" y="1373"/>
              <a:ext cx="5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4.05</a:t>
              </a:r>
            </a:p>
          </p:txBody>
        </p:sp>
      </p:grpSp>
      <p:sp>
        <p:nvSpPr>
          <p:cNvPr id="403491" name="AutoShape 35" descr="90%"/>
          <p:cNvSpPr>
            <a:spLocks noChangeArrowheads="1"/>
          </p:cNvSpPr>
          <p:nvPr/>
        </p:nvSpPr>
        <p:spPr bwMode="auto">
          <a:xfrm>
            <a:off x="244475" y="2892519"/>
            <a:ext cx="1273175" cy="1004888"/>
          </a:xfrm>
          <a:prstGeom prst="irregularSeal1">
            <a:avLst/>
          </a:prstGeom>
          <a:pattFill prst="pct90">
            <a:fgClr>
              <a:srgbClr val="00FF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03492" name="Rectangle 36"/>
          <p:cNvSpPr>
            <a:spLocks noChangeArrowheads="1"/>
          </p:cNvSpPr>
          <p:nvPr/>
        </p:nvSpPr>
        <p:spPr bwMode="auto">
          <a:xfrm>
            <a:off x="1517650" y="2968719"/>
            <a:ext cx="6216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 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符合基尔霍夫定律</a:t>
            </a:r>
            <a:endParaRPr lang="zh-CN" altLang="en-US" sz="2800" b="1" i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CN" sz="2800" b="1" i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 </a:t>
            </a:r>
            <a:r>
              <a:rPr lang="en-US" altLang="zh-CN" sz="2800" b="1" i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 i="1" baseline="-25000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b="1" i="1" baseline="-25000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="1" i="1" baseline="-25000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 </a:t>
            </a:r>
            <a:r>
              <a:rPr lang="en-US" altLang="zh-CN" sz="2800" b="1" i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00" b="1" i="1" baseline="-25000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b="1">
              <a:solidFill>
                <a:srgbClr val="01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 </a:t>
            </a:r>
            <a:r>
              <a:rPr lang="en-US" altLang="zh-CN" sz="2800" b="1" i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  </a:t>
            </a:r>
            <a:r>
              <a:rPr lang="en-US" altLang="zh-CN" sz="2800" b="1" i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03493" name="Text Box 37" descr="60%"/>
          <p:cNvSpPr txBox="1">
            <a:spLocks noChangeArrowheads="1"/>
          </p:cNvSpPr>
          <p:nvPr/>
        </p:nvSpPr>
        <p:spPr bwMode="auto">
          <a:xfrm>
            <a:off x="527050" y="4492719"/>
            <a:ext cx="86106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把基极电流的微小变化能够引起集电极电流较大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变化的特性称为晶体管的电流放大作用。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sz="2800" b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3494" name="Rectangle 38"/>
          <p:cNvSpPr>
            <a:spLocks noChangeArrowheads="1"/>
          </p:cNvSpPr>
          <p:nvPr/>
        </p:nvSpPr>
        <p:spPr bwMode="auto">
          <a:xfrm>
            <a:off x="450850" y="5483319"/>
            <a:ext cx="86931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实质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用一个微小电流的变化去控制一个较大电流</a:t>
            </a:r>
          </a:p>
          <a:p>
            <a:pPr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的变化，是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CCCS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器件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05336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91" grpId="0" animBg="1" autoUpdateAnimBg="0"/>
      <p:bldP spid="403492" grpId="0" autoUpdateAnimBg="0"/>
      <p:bldP spid="403493" grpId="0" autoUpdateAnimBg="0"/>
      <p:bldP spid="403494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04" name="Text Box 24"/>
          <p:cNvSpPr txBox="1">
            <a:spLocks noChangeArrowheads="1"/>
          </p:cNvSpPr>
          <p:nvPr/>
        </p:nvSpPr>
        <p:spPr bwMode="auto">
          <a:xfrm>
            <a:off x="2067932" y="5258193"/>
            <a:ext cx="2877712" cy="461665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NPN 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型晶体管；</a:t>
            </a:r>
          </a:p>
        </p:txBody>
      </p:sp>
      <p:sp>
        <p:nvSpPr>
          <p:cNvPr id="404527" name="Rectangle 47"/>
          <p:cNvSpPr>
            <a:spLocks noChangeArrowheads="1"/>
          </p:cNvSpPr>
          <p:nvPr/>
        </p:nvSpPr>
        <p:spPr bwMode="auto">
          <a:xfrm>
            <a:off x="2386013" y="4667643"/>
            <a:ext cx="49942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电流方向和发射结与集电结的极性</a:t>
            </a:r>
          </a:p>
        </p:txBody>
      </p:sp>
      <p:sp>
        <p:nvSpPr>
          <p:cNvPr id="404528" name="Rectangle 48"/>
          <p:cNvSpPr>
            <a:spLocks noChangeArrowheads="1"/>
          </p:cNvSpPr>
          <p:nvPr/>
        </p:nvSpPr>
        <p:spPr bwMode="auto">
          <a:xfrm>
            <a:off x="468313" y="813193"/>
            <a:ext cx="8283575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要使晶体管起放大作用，发射结必须正向偏置，集电结必须反向偏置。</a:t>
            </a:r>
          </a:p>
        </p:txBody>
      </p:sp>
      <p:sp>
        <p:nvSpPr>
          <p:cNvPr id="404529" name="Rectangle 49"/>
          <p:cNvSpPr>
            <a:spLocks noChangeArrowheads="1"/>
          </p:cNvSpPr>
          <p:nvPr/>
        </p:nvSpPr>
        <p:spPr bwMode="auto">
          <a:xfrm>
            <a:off x="5003800" y="5229618"/>
            <a:ext cx="2533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PNP 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型晶体管</a:t>
            </a:r>
          </a:p>
        </p:txBody>
      </p:sp>
      <p:pic>
        <p:nvPicPr>
          <p:cNvPr id="404530" name="Picture 50" descr="图片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075255"/>
            <a:ext cx="3438525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4531" name="Picture 51" descr="图片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964130"/>
            <a:ext cx="3511550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67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4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4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504" grpId="0" autoUpdateAnimBg="0"/>
      <p:bldP spid="404527" grpId="0" autoUpdateAnimBg="0"/>
      <p:bldP spid="404529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21" descr="图片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1246188"/>
            <a:ext cx="4978400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6" name="Text Box 2"/>
          <p:cNvSpPr txBox="1">
            <a:spLocks noChangeArrowheads="1"/>
          </p:cNvSpPr>
          <p:nvPr/>
        </p:nvSpPr>
        <p:spPr bwMode="auto">
          <a:xfrm>
            <a:off x="379413" y="535633"/>
            <a:ext cx="4492233" cy="463846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4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三极管内部载流子的运动规律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887788" y="2968625"/>
            <a:ext cx="1409700" cy="236538"/>
            <a:chOff x="2544" y="1824"/>
            <a:chExt cx="1233" cy="447"/>
          </a:xfrm>
        </p:grpSpPr>
        <p:sp>
          <p:nvSpPr>
            <p:cNvPr id="48199" name="Line 47"/>
            <p:cNvSpPr>
              <a:spLocks noChangeShapeType="1"/>
            </p:cNvSpPr>
            <p:nvPr/>
          </p:nvSpPr>
          <p:spPr bwMode="auto">
            <a:xfrm flipV="1">
              <a:off x="3360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200" name="Line 48"/>
            <p:cNvSpPr>
              <a:spLocks noChangeShapeType="1"/>
            </p:cNvSpPr>
            <p:nvPr/>
          </p:nvSpPr>
          <p:spPr bwMode="auto">
            <a:xfrm flipV="1">
              <a:off x="3552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201" name="Line 49"/>
            <p:cNvSpPr>
              <a:spLocks noChangeShapeType="1"/>
            </p:cNvSpPr>
            <p:nvPr/>
          </p:nvSpPr>
          <p:spPr bwMode="auto">
            <a:xfrm flipV="1">
              <a:off x="3777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202" name="Line 50"/>
            <p:cNvSpPr>
              <a:spLocks noChangeShapeType="1"/>
            </p:cNvSpPr>
            <p:nvPr/>
          </p:nvSpPr>
          <p:spPr bwMode="auto">
            <a:xfrm flipV="1">
              <a:off x="2976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203" name="Line 51"/>
            <p:cNvSpPr>
              <a:spLocks noChangeShapeType="1"/>
            </p:cNvSpPr>
            <p:nvPr/>
          </p:nvSpPr>
          <p:spPr bwMode="auto">
            <a:xfrm flipV="1">
              <a:off x="3168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204" name="Line 52"/>
            <p:cNvSpPr>
              <a:spLocks noChangeShapeType="1"/>
            </p:cNvSpPr>
            <p:nvPr/>
          </p:nvSpPr>
          <p:spPr bwMode="auto">
            <a:xfrm flipV="1">
              <a:off x="2544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205" name="Line 53"/>
            <p:cNvSpPr>
              <a:spLocks noChangeShapeType="1"/>
            </p:cNvSpPr>
            <p:nvPr/>
          </p:nvSpPr>
          <p:spPr bwMode="auto">
            <a:xfrm flipV="1">
              <a:off x="2769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3521075" y="3187700"/>
            <a:ext cx="1847850" cy="165100"/>
            <a:chOff x="1983" y="2352"/>
            <a:chExt cx="1617" cy="130"/>
          </a:xfrm>
        </p:grpSpPr>
        <p:sp>
          <p:nvSpPr>
            <p:cNvPr id="48190" name="Oval 55"/>
            <p:cNvSpPr>
              <a:spLocks noChangeArrowheads="1"/>
            </p:cNvSpPr>
            <p:nvPr/>
          </p:nvSpPr>
          <p:spPr bwMode="auto">
            <a:xfrm>
              <a:off x="1983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48191" name="Group 56"/>
            <p:cNvGrpSpPr>
              <a:grpSpLocks/>
            </p:cNvGrpSpPr>
            <p:nvPr/>
          </p:nvGrpSpPr>
          <p:grpSpPr bwMode="auto">
            <a:xfrm>
              <a:off x="2223" y="2352"/>
              <a:ext cx="1377" cy="130"/>
              <a:chOff x="2223" y="2352"/>
              <a:chExt cx="1377" cy="130"/>
            </a:xfrm>
          </p:grpSpPr>
          <p:sp>
            <p:nvSpPr>
              <p:cNvPr id="48192" name="Oval 57"/>
              <p:cNvSpPr>
                <a:spLocks noChangeArrowheads="1"/>
              </p:cNvSpPr>
              <p:nvPr/>
            </p:nvSpPr>
            <p:spPr bwMode="auto">
              <a:xfrm>
                <a:off x="3441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93" name="Oval 58"/>
              <p:cNvSpPr>
                <a:spLocks noChangeArrowheads="1"/>
              </p:cNvSpPr>
              <p:nvPr/>
            </p:nvSpPr>
            <p:spPr bwMode="auto">
              <a:xfrm>
                <a:off x="3249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94" name="Oval 59"/>
              <p:cNvSpPr>
                <a:spLocks noChangeArrowheads="1"/>
              </p:cNvSpPr>
              <p:nvPr/>
            </p:nvSpPr>
            <p:spPr bwMode="auto">
              <a:xfrm>
                <a:off x="3039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95" name="Oval 60"/>
              <p:cNvSpPr>
                <a:spLocks noChangeArrowheads="1"/>
              </p:cNvSpPr>
              <p:nvPr/>
            </p:nvSpPr>
            <p:spPr bwMode="auto">
              <a:xfrm>
                <a:off x="2655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96" name="Oval 61"/>
              <p:cNvSpPr>
                <a:spLocks noChangeArrowheads="1"/>
              </p:cNvSpPr>
              <p:nvPr/>
            </p:nvSpPr>
            <p:spPr bwMode="auto">
              <a:xfrm>
                <a:off x="2847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97" name="Oval 62"/>
              <p:cNvSpPr>
                <a:spLocks noChangeArrowheads="1"/>
              </p:cNvSpPr>
              <p:nvPr/>
            </p:nvSpPr>
            <p:spPr bwMode="auto">
              <a:xfrm>
                <a:off x="2223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98" name="Oval 63"/>
              <p:cNvSpPr>
                <a:spLocks noChangeArrowheads="1"/>
              </p:cNvSpPr>
              <p:nvPr/>
            </p:nvSpPr>
            <p:spPr bwMode="auto">
              <a:xfrm>
                <a:off x="2448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405568" name="Line 64"/>
          <p:cNvSpPr>
            <a:spLocks noChangeShapeType="1"/>
          </p:cNvSpPr>
          <p:nvPr/>
        </p:nvSpPr>
        <p:spPr bwMode="auto">
          <a:xfrm flipH="1" flipV="1">
            <a:off x="3505200" y="2913063"/>
            <a:ext cx="109538" cy="27463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5" name="Line 65"/>
          <p:cNvSpPr>
            <a:spLocks noChangeShapeType="1"/>
          </p:cNvSpPr>
          <p:nvPr/>
        </p:nvSpPr>
        <p:spPr bwMode="auto">
          <a:xfrm>
            <a:off x="3394075" y="3462338"/>
            <a:ext cx="2084388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66"/>
          <p:cNvGrpSpPr>
            <a:grpSpLocks/>
          </p:cNvGrpSpPr>
          <p:nvPr/>
        </p:nvGrpSpPr>
        <p:grpSpPr bwMode="auto">
          <a:xfrm>
            <a:off x="3614738" y="3352800"/>
            <a:ext cx="1682750" cy="949325"/>
            <a:chOff x="2039" y="2880"/>
            <a:chExt cx="1473" cy="447"/>
          </a:xfrm>
        </p:grpSpPr>
        <p:sp>
          <p:nvSpPr>
            <p:cNvPr id="48182" name="Line 67"/>
            <p:cNvSpPr>
              <a:spLocks noChangeShapeType="1"/>
            </p:cNvSpPr>
            <p:nvPr/>
          </p:nvSpPr>
          <p:spPr bwMode="auto">
            <a:xfrm flipV="1">
              <a:off x="3095" y="2880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83" name="Line 68"/>
            <p:cNvSpPr>
              <a:spLocks noChangeShapeType="1"/>
            </p:cNvSpPr>
            <p:nvPr/>
          </p:nvSpPr>
          <p:spPr bwMode="auto">
            <a:xfrm flipV="1">
              <a:off x="3287" y="2880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84" name="Line 69"/>
            <p:cNvSpPr>
              <a:spLocks noChangeShapeType="1"/>
            </p:cNvSpPr>
            <p:nvPr/>
          </p:nvSpPr>
          <p:spPr bwMode="auto">
            <a:xfrm flipV="1">
              <a:off x="3512" y="2880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85" name="Line 70"/>
            <p:cNvSpPr>
              <a:spLocks noChangeShapeType="1"/>
            </p:cNvSpPr>
            <p:nvPr/>
          </p:nvSpPr>
          <p:spPr bwMode="auto">
            <a:xfrm flipV="1">
              <a:off x="2711" y="2880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86" name="Line 71"/>
            <p:cNvSpPr>
              <a:spLocks noChangeShapeType="1"/>
            </p:cNvSpPr>
            <p:nvPr/>
          </p:nvSpPr>
          <p:spPr bwMode="auto">
            <a:xfrm flipV="1">
              <a:off x="2903" y="2880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87" name="Line 72"/>
            <p:cNvSpPr>
              <a:spLocks noChangeShapeType="1"/>
            </p:cNvSpPr>
            <p:nvPr/>
          </p:nvSpPr>
          <p:spPr bwMode="auto">
            <a:xfrm flipV="1">
              <a:off x="2039" y="2880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88" name="Line 73"/>
            <p:cNvSpPr>
              <a:spLocks noChangeShapeType="1"/>
            </p:cNvSpPr>
            <p:nvPr/>
          </p:nvSpPr>
          <p:spPr bwMode="auto">
            <a:xfrm flipV="1">
              <a:off x="2279" y="2880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89" name="Line 74"/>
            <p:cNvSpPr>
              <a:spLocks noChangeShapeType="1"/>
            </p:cNvSpPr>
            <p:nvPr/>
          </p:nvSpPr>
          <p:spPr bwMode="auto">
            <a:xfrm flipV="1">
              <a:off x="2504" y="2880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8137" name="Line 75"/>
          <p:cNvSpPr>
            <a:spLocks noChangeShapeType="1"/>
          </p:cNvSpPr>
          <p:nvPr/>
        </p:nvSpPr>
        <p:spPr bwMode="auto">
          <a:xfrm>
            <a:off x="3394075" y="2747963"/>
            <a:ext cx="2084388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Group 76"/>
          <p:cNvGrpSpPr>
            <a:grpSpLocks/>
          </p:cNvGrpSpPr>
          <p:nvPr/>
        </p:nvGrpSpPr>
        <p:grpSpPr bwMode="auto">
          <a:xfrm>
            <a:off x="4491038" y="4560888"/>
            <a:ext cx="458787" cy="492125"/>
            <a:chOff x="2832" y="3553"/>
            <a:chExt cx="401" cy="431"/>
          </a:xfrm>
        </p:grpSpPr>
        <p:sp>
          <p:nvSpPr>
            <p:cNvPr id="48180" name="Text Box 77"/>
            <p:cNvSpPr txBox="1">
              <a:spLocks noChangeArrowheads="1"/>
            </p:cNvSpPr>
            <p:nvPr/>
          </p:nvSpPr>
          <p:spPr bwMode="auto">
            <a:xfrm>
              <a:off x="2853" y="3553"/>
              <a:ext cx="38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i="1">
                  <a:ea typeface="楷体_GB2312" pitchFamily="49" charset="-122"/>
                </a:rPr>
                <a:t>I</a:t>
              </a:r>
              <a:r>
                <a:rPr lang="en-US" altLang="zh-CN" baseline="-25000">
                  <a:ea typeface="楷体_GB2312" pitchFamily="49" charset="-122"/>
                </a:rPr>
                <a:t>E</a:t>
              </a:r>
              <a:endParaRPr lang="en-US" altLang="zh-CN">
                <a:ea typeface="楷体_GB2312" pitchFamily="49" charset="-122"/>
              </a:endParaRPr>
            </a:p>
          </p:txBody>
        </p:sp>
        <p:sp>
          <p:nvSpPr>
            <p:cNvPr id="48181" name="Line 78"/>
            <p:cNvSpPr>
              <a:spLocks noChangeShapeType="1"/>
            </p:cNvSpPr>
            <p:nvPr/>
          </p:nvSpPr>
          <p:spPr bwMode="auto">
            <a:xfrm>
              <a:off x="2832" y="360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79"/>
          <p:cNvGrpSpPr>
            <a:grpSpLocks/>
          </p:cNvGrpSpPr>
          <p:nvPr/>
        </p:nvGrpSpPr>
        <p:grpSpPr bwMode="auto">
          <a:xfrm>
            <a:off x="3340100" y="3297238"/>
            <a:ext cx="569913" cy="808037"/>
            <a:chOff x="-960" y="3168"/>
            <a:chExt cx="499" cy="707"/>
          </a:xfrm>
        </p:grpSpPr>
        <p:sp>
          <p:nvSpPr>
            <p:cNvPr id="48178" name="Text Box 80"/>
            <p:cNvSpPr txBox="1">
              <a:spLocks noChangeArrowheads="1"/>
            </p:cNvSpPr>
            <p:nvPr/>
          </p:nvSpPr>
          <p:spPr bwMode="auto">
            <a:xfrm>
              <a:off x="-960" y="3475"/>
              <a:ext cx="499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i="1">
                  <a:solidFill>
                    <a:srgbClr val="FF3300"/>
                  </a:solidFill>
                  <a:ea typeface="楷体_GB2312" pitchFamily="49" charset="-122"/>
                </a:rPr>
                <a:t>I</a:t>
              </a:r>
              <a:r>
                <a:rPr lang="en-US" altLang="zh-CN" baseline="-25000">
                  <a:solidFill>
                    <a:srgbClr val="FF3300"/>
                  </a:solidFill>
                  <a:ea typeface="楷体_GB2312" pitchFamily="49" charset="-122"/>
                </a:rPr>
                <a:t>BE</a:t>
              </a:r>
              <a:endParaRPr lang="en-US" altLang="zh-CN">
                <a:solidFill>
                  <a:srgbClr val="FF3300"/>
                </a:solidFill>
                <a:ea typeface="楷体_GB2312" pitchFamily="49" charset="-122"/>
              </a:endParaRPr>
            </a:p>
          </p:txBody>
        </p:sp>
        <p:sp>
          <p:nvSpPr>
            <p:cNvPr id="48179" name="Line 81"/>
            <p:cNvSpPr>
              <a:spLocks noChangeShapeType="1"/>
            </p:cNvSpPr>
            <p:nvPr/>
          </p:nvSpPr>
          <p:spPr bwMode="auto">
            <a:xfrm>
              <a:off x="-797" y="3168"/>
              <a:ext cx="1" cy="37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3795713" y="2819400"/>
            <a:ext cx="1573212" cy="158750"/>
            <a:chOff x="2223" y="2352"/>
            <a:chExt cx="1377" cy="130"/>
          </a:xfrm>
        </p:grpSpPr>
        <p:sp>
          <p:nvSpPr>
            <p:cNvPr id="48171" name="Oval 83"/>
            <p:cNvSpPr>
              <a:spLocks noChangeArrowheads="1"/>
            </p:cNvSpPr>
            <p:nvPr/>
          </p:nvSpPr>
          <p:spPr bwMode="auto">
            <a:xfrm>
              <a:off x="3441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72" name="Oval 84"/>
            <p:cNvSpPr>
              <a:spLocks noChangeArrowheads="1"/>
            </p:cNvSpPr>
            <p:nvPr/>
          </p:nvSpPr>
          <p:spPr bwMode="auto">
            <a:xfrm>
              <a:off x="3249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73" name="Oval 85"/>
            <p:cNvSpPr>
              <a:spLocks noChangeArrowheads="1"/>
            </p:cNvSpPr>
            <p:nvPr/>
          </p:nvSpPr>
          <p:spPr bwMode="auto">
            <a:xfrm>
              <a:off x="3039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74" name="Oval 86"/>
            <p:cNvSpPr>
              <a:spLocks noChangeArrowheads="1"/>
            </p:cNvSpPr>
            <p:nvPr/>
          </p:nvSpPr>
          <p:spPr bwMode="auto">
            <a:xfrm>
              <a:off x="2655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75" name="Oval 87"/>
            <p:cNvSpPr>
              <a:spLocks noChangeArrowheads="1"/>
            </p:cNvSpPr>
            <p:nvPr/>
          </p:nvSpPr>
          <p:spPr bwMode="auto">
            <a:xfrm>
              <a:off x="2847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76" name="Oval 88"/>
            <p:cNvSpPr>
              <a:spLocks noChangeArrowheads="1"/>
            </p:cNvSpPr>
            <p:nvPr/>
          </p:nvSpPr>
          <p:spPr bwMode="auto">
            <a:xfrm>
              <a:off x="2223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77" name="Oval 89"/>
            <p:cNvSpPr>
              <a:spLocks noChangeArrowheads="1"/>
            </p:cNvSpPr>
            <p:nvPr/>
          </p:nvSpPr>
          <p:spPr bwMode="auto">
            <a:xfrm>
              <a:off x="2448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9" name="Group 90"/>
          <p:cNvGrpSpPr>
            <a:grpSpLocks/>
          </p:cNvGrpSpPr>
          <p:nvPr/>
        </p:nvGrpSpPr>
        <p:grpSpPr bwMode="auto">
          <a:xfrm>
            <a:off x="3795713" y="1979613"/>
            <a:ext cx="1573212" cy="149225"/>
            <a:chOff x="2223" y="2352"/>
            <a:chExt cx="1377" cy="130"/>
          </a:xfrm>
        </p:grpSpPr>
        <p:sp>
          <p:nvSpPr>
            <p:cNvPr id="48164" name="Oval 91"/>
            <p:cNvSpPr>
              <a:spLocks noChangeArrowheads="1"/>
            </p:cNvSpPr>
            <p:nvPr/>
          </p:nvSpPr>
          <p:spPr bwMode="auto">
            <a:xfrm>
              <a:off x="3441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65" name="Oval 92"/>
            <p:cNvSpPr>
              <a:spLocks noChangeArrowheads="1"/>
            </p:cNvSpPr>
            <p:nvPr/>
          </p:nvSpPr>
          <p:spPr bwMode="auto">
            <a:xfrm>
              <a:off x="3249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66" name="Oval 93"/>
            <p:cNvSpPr>
              <a:spLocks noChangeArrowheads="1"/>
            </p:cNvSpPr>
            <p:nvPr/>
          </p:nvSpPr>
          <p:spPr bwMode="auto">
            <a:xfrm>
              <a:off x="3039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67" name="Oval 94"/>
            <p:cNvSpPr>
              <a:spLocks noChangeArrowheads="1"/>
            </p:cNvSpPr>
            <p:nvPr/>
          </p:nvSpPr>
          <p:spPr bwMode="auto">
            <a:xfrm>
              <a:off x="2655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68" name="Oval 95"/>
            <p:cNvSpPr>
              <a:spLocks noChangeArrowheads="1"/>
            </p:cNvSpPr>
            <p:nvPr/>
          </p:nvSpPr>
          <p:spPr bwMode="auto">
            <a:xfrm>
              <a:off x="2847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69" name="Oval 96"/>
            <p:cNvSpPr>
              <a:spLocks noChangeArrowheads="1"/>
            </p:cNvSpPr>
            <p:nvPr/>
          </p:nvSpPr>
          <p:spPr bwMode="auto">
            <a:xfrm>
              <a:off x="2223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70" name="Oval 97"/>
            <p:cNvSpPr>
              <a:spLocks noChangeArrowheads="1"/>
            </p:cNvSpPr>
            <p:nvPr/>
          </p:nvSpPr>
          <p:spPr bwMode="auto">
            <a:xfrm>
              <a:off x="2448" y="2352"/>
              <a:ext cx="159" cy="1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0" name="Group 98"/>
          <p:cNvGrpSpPr>
            <a:grpSpLocks/>
          </p:cNvGrpSpPr>
          <p:nvPr/>
        </p:nvGrpSpPr>
        <p:grpSpPr bwMode="auto">
          <a:xfrm>
            <a:off x="3887788" y="2144713"/>
            <a:ext cx="1409700" cy="658812"/>
            <a:chOff x="2544" y="1824"/>
            <a:chExt cx="1233" cy="447"/>
          </a:xfrm>
        </p:grpSpPr>
        <p:sp>
          <p:nvSpPr>
            <p:cNvPr id="48157" name="Line 99"/>
            <p:cNvSpPr>
              <a:spLocks noChangeShapeType="1"/>
            </p:cNvSpPr>
            <p:nvPr/>
          </p:nvSpPr>
          <p:spPr bwMode="auto">
            <a:xfrm flipV="1">
              <a:off x="3360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8" name="Line 100"/>
            <p:cNvSpPr>
              <a:spLocks noChangeShapeType="1"/>
            </p:cNvSpPr>
            <p:nvPr/>
          </p:nvSpPr>
          <p:spPr bwMode="auto">
            <a:xfrm flipV="1">
              <a:off x="3552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9" name="Line 101"/>
            <p:cNvSpPr>
              <a:spLocks noChangeShapeType="1"/>
            </p:cNvSpPr>
            <p:nvPr/>
          </p:nvSpPr>
          <p:spPr bwMode="auto">
            <a:xfrm flipV="1">
              <a:off x="3777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60" name="Line 102"/>
            <p:cNvSpPr>
              <a:spLocks noChangeShapeType="1"/>
            </p:cNvSpPr>
            <p:nvPr/>
          </p:nvSpPr>
          <p:spPr bwMode="auto">
            <a:xfrm flipV="1">
              <a:off x="2976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61" name="Line 103"/>
            <p:cNvSpPr>
              <a:spLocks noChangeShapeType="1"/>
            </p:cNvSpPr>
            <p:nvPr/>
          </p:nvSpPr>
          <p:spPr bwMode="auto">
            <a:xfrm flipV="1">
              <a:off x="3168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62" name="Line 104"/>
            <p:cNvSpPr>
              <a:spLocks noChangeShapeType="1"/>
            </p:cNvSpPr>
            <p:nvPr/>
          </p:nvSpPr>
          <p:spPr bwMode="auto">
            <a:xfrm flipV="1">
              <a:off x="2544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63" name="Line 105"/>
            <p:cNvSpPr>
              <a:spLocks noChangeShapeType="1"/>
            </p:cNvSpPr>
            <p:nvPr/>
          </p:nvSpPr>
          <p:spPr bwMode="auto">
            <a:xfrm flipV="1">
              <a:off x="2769" y="1824"/>
              <a:ext cx="0" cy="4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1" name="Group 106"/>
          <p:cNvGrpSpPr>
            <a:grpSpLocks/>
          </p:cNvGrpSpPr>
          <p:nvPr/>
        </p:nvGrpSpPr>
        <p:grpSpPr bwMode="auto">
          <a:xfrm>
            <a:off x="4183063" y="1816100"/>
            <a:ext cx="581025" cy="876300"/>
            <a:chOff x="3426" y="336"/>
            <a:chExt cx="509" cy="767"/>
          </a:xfrm>
        </p:grpSpPr>
        <p:sp>
          <p:nvSpPr>
            <p:cNvPr id="48155" name="Text Box 107"/>
            <p:cNvSpPr txBox="1">
              <a:spLocks noChangeArrowheads="1"/>
            </p:cNvSpPr>
            <p:nvPr/>
          </p:nvSpPr>
          <p:spPr bwMode="auto">
            <a:xfrm>
              <a:off x="3426" y="703"/>
              <a:ext cx="509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i="1">
                  <a:solidFill>
                    <a:srgbClr val="FF3300"/>
                  </a:solidFill>
                  <a:ea typeface="楷体_GB2312" pitchFamily="49" charset="-122"/>
                </a:rPr>
                <a:t>I</a:t>
              </a:r>
              <a:r>
                <a:rPr lang="en-US" altLang="zh-CN" baseline="-25000">
                  <a:solidFill>
                    <a:srgbClr val="FF3300"/>
                  </a:solidFill>
                  <a:ea typeface="楷体_GB2312" pitchFamily="49" charset="-122"/>
                </a:rPr>
                <a:t>CE</a:t>
              </a:r>
              <a:endParaRPr lang="en-US" altLang="zh-CN">
                <a:solidFill>
                  <a:srgbClr val="FF3300"/>
                </a:solidFill>
                <a:ea typeface="楷体_GB2312" pitchFamily="49" charset="-122"/>
              </a:endParaRPr>
            </a:p>
          </p:txBody>
        </p:sp>
        <p:sp>
          <p:nvSpPr>
            <p:cNvPr id="48156" name="Line 108"/>
            <p:cNvSpPr>
              <a:spLocks noChangeShapeType="1"/>
            </p:cNvSpPr>
            <p:nvPr/>
          </p:nvSpPr>
          <p:spPr bwMode="auto">
            <a:xfrm flipH="1">
              <a:off x="3648" y="336"/>
              <a:ext cx="0" cy="48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2" name="Group 109"/>
          <p:cNvGrpSpPr>
            <a:grpSpLocks/>
          </p:cNvGrpSpPr>
          <p:nvPr/>
        </p:nvGrpSpPr>
        <p:grpSpPr bwMode="auto">
          <a:xfrm>
            <a:off x="3352800" y="2001838"/>
            <a:ext cx="739775" cy="1014412"/>
            <a:chOff x="1860" y="1176"/>
            <a:chExt cx="648" cy="840"/>
          </a:xfrm>
        </p:grpSpPr>
        <p:sp>
          <p:nvSpPr>
            <p:cNvPr id="48153" name="Line 110"/>
            <p:cNvSpPr>
              <a:spLocks noChangeShapeType="1"/>
            </p:cNvSpPr>
            <p:nvPr/>
          </p:nvSpPr>
          <p:spPr bwMode="auto">
            <a:xfrm flipH="1">
              <a:off x="2160" y="1536"/>
              <a:ext cx="0" cy="4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4" name="Text Box 111"/>
            <p:cNvSpPr txBox="1">
              <a:spLocks noChangeArrowheads="1"/>
            </p:cNvSpPr>
            <p:nvPr/>
          </p:nvSpPr>
          <p:spPr bwMode="auto">
            <a:xfrm>
              <a:off x="1860" y="1176"/>
              <a:ext cx="648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i="1">
                  <a:solidFill>
                    <a:srgbClr val="0033CC"/>
                  </a:solidFill>
                  <a:ea typeface="楷体_GB2312" pitchFamily="49" charset="-122"/>
                </a:rPr>
                <a:t>I</a:t>
              </a:r>
              <a:r>
                <a:rPr lang="en-US" altLang="zh-CN" baseline="-25000">
                  <a:solidFill>
                    <a:srgbClr val="0033CC"/>
                  </a:solidFill>
                  <a:ea typeface="楷体_GB2312" pitchFamily="49" charset="-122"/>
                </a:rPr>
                <a:t>CBO</a:t>
              </a:r>
              <a:endParaRPr lang="en-US" altLang="zh-CN">
                <a:ea typeface="楷体_GB2312" pitchFamily="49" charset="-122"/>
              </a:endParaRPr>
            </a:p>
          </p:txBody>
        </p:sp>
      </p:grpSp>
      <p:sp>
        <p:nvSpPr>
          <p:cNvPr id="405616" name="Line 112"/>
          <p:cNvSpPr>
            <a:spLocks noChangeShapeType="1"/>
          </p:cNvSpPr>
          <p:nvPr/>
        </p:nvSpPr>
        <p:spPr bwMode="auto">
          <a:xfrm>
            <a:off x="3749675" y="3132138"/>
            <a:ext cx="0" cy="5492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05617" name="Oval 113"/>
          <p:cNvSpPr>
            <a:spLocks noChangeArrowheads="1"/>
          </p:cNvSpPr>
          <p:nvPr/>
        </p:nvSpPr>
        <p:spPr bwMode="auto">
          <a:xfrm>
            <a:off x="3668713" y="2968625"/>
            <a:ext cx="165100" cy="163513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5618" name="AutoShape 114" descr="小棋盘"/>
          <p:cNvSpPr>
            <a:spLocks noChangeArrowheads="1"/>
          </p:cNvSpPr>
          <p:nvPr/>
        </p:nvSpPr>
        <p:spPr bwMode="auto">
          <a:xfrm>
            <a:off x="6248400" y="4424783"/>
            <a:ext cx="2587625" cy="1739059"/>
          </a:xfrm>
          <a:prstGeom prst="wedgeRoundRectCallout">
            <a:avLst>
              <a:gd name="adj1" fmla="val -87852"/>
              <a:gd name="adj2" fmla="val -53176"/>
              <a:gd name="adj3" fmla="val 16667"/>
            </a:avLst>
          </a:prstGeom>
          <a:pattFill prst="smCheck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FF3300"/>
            </a:solidFill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发射结正偏，发射区电子不断向基区扩散，形成发射极电流</a:t>
            </a:r>
            <a:r>
              <a:rPr lang="en-US" altLang="zh-CN" sz="2400" b="1" i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b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05619" name="AutoShape 115" descr="小棋盘"/>
          <p:cNvSpPr>
            <a:spLocks noChangeArrowheads="1"/>
          </p:cNvSpPr>
          <p:nvPr/>
        </p:nvSpPr>
        <p:spPr bwMode="auto">
          <a:xfrm>
            <a:off x="228600" y="4052197"/>
            <a:ext cx="2587625" cy="2147681"/>
          </a:xfrm>
          <a:prstGeom prst="wedgeRoundRectCallout">
            <a:avLst>
              <a:gd name="adj1" fmla="val 79384"/>
              <a:gd name="adj2" fmla="val -88088"/>
              <a:gd name="adj3" fmla="val 16667"/>
            </a:avLst>
          </a:prstGeom>
          <a:pattFill prst="smCheck">
            <a:fgClr>
              <a:srgbClr val="FFFF00"/>
            </a:fgClr>
            <a:bgClr>
              <a:schemeClr val="bg1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进入</a:t>
            </a:r>
            <a:r>
              <a:rPr lang="en-US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区的电子少部分与基区的空穴复合，形成电流</a:t>
            </a:r>
            <a:r>
              <a:rPr lang="en-US" altLang="zh-CN" sz="2400" b="1" i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，多数扩散到集电结。</a:t>
            </a:r>
          </a:p>
        </p:txBody>
      </p:sp>
      <p:sp>
        <p:nvSpPr>
          <p:cNvPr id="405620" name="AutoShape 116" descr="小棋盘"/>
          <p:cNvSpPr>
            <a:spLocks noChangeArrowheads="1"/>
          </p:cNvSpPr>
          <p:nvPr/>
        </p:nvSpPr>
        <p:spPr bwMode="auto">
          <a:xfrm>
            <a:off x="6172200" y="769247"/>
            <a:ext cx="2590800" cy="2147681"/>
          </a:xfrm>
          <a:prstGeom prst="wedgeRoundRectCallout">
            <a:avLst>
              <a:gd name="adj1" fmla="val -83699"/>
              <a:gd name="adj2" fmla="val 8574"/>
              <a:gd name="adj3" fmla="val 16667"/>
            </a:avLst>
          </a:prstGeom>
          <a:pattFill prst="pct10">
            <a:fgClr>
              <a:srgbClr val="FFFF66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从基区扩散来的电子作为集电结的少子，漂移进入集电结而被收集，形成</a:t>
            </a:r>
            <a:r>
              <a:rPr lang="en-US" altLang="zh-CN" sz="2400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zh-CN" altLang="en-US" sz="2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baseline="-2500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5621" name="AutoShape 117" descr="小网格"/>
          <p:cNvSpPr>
            <a:spLocks noChangeArrowheads="1"/>
          </p:cNvSpPr>
          <p:nvPr/>
        </p:nvSpPr>
        <p:spPr bwMode="auto">
          <a:xfrm>
            <a:off x="457200" y="1115164"/>
            <a:ext cx="2459038" cy="1330436"/>
          </a:xfrm>
          <a:prstGeom prst="wedgeRoundRectCallout">
            <a:avLst>
              <a:gd name="adj1" fmla="val 73435"/>
              <a:gd name="adj2" fmla="val 32977"/>
              <a:gd name="adj3" fmla="val 16667"/>
            </a:avLst>
          </a:prstGeom>
          <a:pattFill prst="pct5">
            <a:fgClr>
              <a:srgbClr val="FFCCCC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集电结反偏，有少子形成的反向电流</a:t>
            </a:r>
            <a:r>
              <a:rPr lang="en-US" altLang="zh-CN" sz="2400" b="1" i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CBO</a:t>
            </a:r>
            <a:r>
              <a:rPr lang="zh-CN" altLang="en-US" sz="24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05622" name="Oval 118"/>
          <p:cNvSpPr>
            <a:spLocks noChangeArrowheads="1"/>
          </p:cNvSpPr>
          <p:nvPr/>
        </p:nvSpPr>
        <p:spPr bwMode="auto">
          <a:xfrm>
            <a:off x="3668713" y="2968625"/>
            <a:ext cx="165100" cy="163513"/>
          </a:xfrm>
          <a:prstGeom prst="ellipse">
            <a:avLst/>
          </a:prstGeom>
          <a:noFill/>
          <a:ln w="38100">
            <a:solidFill>
              <a:srgbClr val="F8FBD1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5623" name="AutoShape 119" descr="小棋盘"/>
          <p:cNvSpPr>
            <a:spLocks noChangeArrowheads="1"/>
          </p:cNvSpPr>
          <p:nvPr/>
        </p:nvSpPr>
        <p:spPr bwMode="auto">
          <a:xfrm>
            <a:off x="457200" y="2590745"/>
            <a:ext cx="1905000" cy="1330436"/>
          </a:xfrm>
          <a:prstGeom prst="wedgeRoundRectCallout">
            <a:avLst>
              <a:gd name="adj1" fmla="val 119333"/>
              <a:gd name="adj2" fmla="val -11921"/>
              <a:gd name="adj3" fmla="val 16667"/>
            </a:avLst>
          </a:prstGeom>
          <a:pattFill prst="pct20">
            <a:fgClr>
              <a:srgbClr val="FFCC99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基区空穴向发射区的扩散可忽略。</a:t>
            </a:r>
          </a:p>
        </p:txBody>
      </p:sp>
    </p:spTree>
    <p:extLst>
      <p:ext uri="{BB962C8B-B14F-4D97-AF65-F5344CB8AC3E}">
        <p14:creationId xmlns:p14="http://schemas.microsoft.com/office/powerpoint/2010/main" val="1733103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0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056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0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5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0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68" grpId="0" animBg="1"/>
      <p:bldP spid="405616" grpId="0" animBg="1"/>
      <p:bldP spid="405617" grpId="0" animBg="1"/>
      <p:bldP spid="405618" grpId="0" animBg="1" autoUpdateAnimBg="0"/>
      <p:bldP spid="405619" grpId="0" animBg="1" autoUpdateAnimBg="0"/>
      <p:bldP spid="405620" grpId="0" animBg="1" autoUpdateAnimBg="0"/>
      <p:bldP spid="405621" grpId="0" animBg="1" autoUpdateAnimBg="0"/>
      <p:bldP spid="405622" grpId="0" animBg="1"/>
      <p:bldP spid="405623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Text Box 2"/>
          <p:cNvSpPr txBox="1">
            <a:spLocks noChangeArrowheads="1"/>
          </p:cNvSpPr>
          <p:nvPr/>
        </p:nvSpPr>
        <p:spPr bwMode="auto">
          <a:xfrm>
            <a:off x="457200" y="2254100"/>
            <a:ext cx="8362950" cy="151426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 dirty="0">
                <a:latin typeface="+mn-ea"/>
              </a:rPr>
              <a:t>    </a:t>
            </a:r>
            <a:r>
              <a:rPr lang="zh-CN" altLang="en-US" sz="2800" b="1" dirty="0" smtClean="0">
                <a:solidFill>
                  <a:srgbClr val="003399"/>
                </a:solidFill>
                <a:latin typeface="+mn-ea"/>
              </a:rPr>
              <a:t>学会</a:t>
            </a:r>
            <a:r>
              <a:rPr lang="zh-CN" altLang="en-US" sz="2800" b="1" dirty="0">
                <a:solidFill>
                  <a:srgbClr val="003399"/>
                </a:solidFill>
                <a:latin typeface="+mn-ea"/>
              </a:rPr>
              <a:t>用工程观点分析问题，就是根据实际情况</a:t>
            </a:r>
            <a:r>
              <a:rPr lang="en-US" altLang="zh-CN" sz="2800" b="1" dirty="0">
                <a:solidFill>
                  <a:srgbClr val="003399"/>
                </a:solidFill>
                <a:latin typeface="+mn-ea"/>
              </a:rPr>
              <a:t>, </a:t>
            </a:r>
            <a:r>
              <a:rPr lang="zh-CN" altLang="en-US" sz="2800" b="1" dirty="0">
                <a:solidFill>
                  <a:srgbClr val="003399"/>
                </a:solidFill>
                <a:latin typeface="+mn-ea"/>
              </a:rPr>
              <a:t>对器件的数学模型和电路的工作条件进行合理的近似</a:t>
            </a:r>
            <a:r>
              <a:rPr lang="en-US" altLang="zh-CN" sz="2800" b="1" dirty="0">
                <a:solidFill>
                  <a:srgbClr val="003399"/>
                </a:solidFill>
                <a:latin typeface="+mn-ea"/>
              </a:rPr>
              <a:t>,</a:t>
            </a:r>
            <a:r>
              <a:rPr lang="zh-CN" altLang="en-US" sz="2800" b="1" dirty="0">
                <a:solidFill>
                  <a:srgbClr val="003399"/>
                </a:solidFill>
                <a:latin typeface="+mn-ea"/>
              </a:rPr>
              <a:t>以便用简便的分析方法获得具有实际意义的结果。</a:t>
            </a:r>
            <a:r>
              <a:rPr lang="zh-CN" altLang="en-US" sz="2800" b="1" dirty="0">
                <a:latin typeface="+mn-ea"/>
              </a:rPr>
              <a:t>    </a:t>
            </a:r>
            <a:endParaRPr lang="zh-CN" altLang="en-US" sz="2800" b="1" dirty="0">
              <a:solidFill>
                <a:srgbClr val="006600"/>
              </a:solidFill>
              <a:latin typeface="+mn-ea"/>
            </a:endParaRPr>
          </a:p>
        </p:txBody>
      </p:sp>
      <p:sp>
        <p:nvSpPr>
          <p:cNvPr id="366595" name="Rectangle 3"/>
          <p:cNvSpPr>
            <a:spLocks noChangeArrowheads="1"/>
          </p:cNvSpPr>
          <p:nvPr/>
        </p:nvSpPr>
        <p:spPr bwMode="auto">
          <a:xfrm>
            <a:off x="457200" y="620713"/>
            <a:ext cx="8185150" cy="1501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 dirty="0">
                <a:latin typeface="+mn-ea"/>
              </a:rPr>
              <a:t>    </a:t>
            </a:r>
            <a:r>
              <a:rPr lang="zh-CN" altLang="en-US" sz="2800" b="1" dirty="0" smtClean="0">
                <a:solidFill>
                  <a:srgbClr val="CC0000"/>
                </a:solidFill>
                <a:latin typeface="+mn-ea"/>
              </a:rPr>
              <a:t>对于</a:t>
            </a:r>
            <a:r>
              <a:rPr lang="zh-CN" altLang="en-US" sz="2800" b="1" dirty="0">
                <a:solidFill>
                  <a:srgbClr val="CC0000"/>
                </a:solidFill>
                <a:latin typeface="+mn-ea"/>
              </a:rPr>
              <a:t>元器件，重点放在特性、参数、技术指标和正确使用方法，不要</a:t>
            </a:r>
            <a:r>
              <a:rPr lang="zh-CN" altLang="en-US" sz="2800" b="1" dirty="0">
                <a:solidFill>
                  <a:srgbClr val="002060"/>
                </a:solidFill>
                <a:latin typeface="+mn-ea"/>
              </a:rPr>
              <a:t>过分追究其内部机理</a:t>
            </a:r>
            <a:r>
              <a:rPr lang="zh-CN" altLang="en-US" sz="2800" b="1" dirty="0">
                <a:solidFill>
                  <a:srgbClr val="CC0000"/>
                </a:solidFill>
                <a:latin typeface="+mn-ea"/>
              </a:rPr>
              <a:t>。讨论器件的目的在于应用。</a:t>
            </a:r>
          </a:p>
        </p:txBody>
      </p:sp>
      <p:sp>
        <p:nvSpPr>
          <p:cNvPr id="366596" name="Rectangle 4"/>
          <p:cNvSpPr>
            <a:spLocks noChangeArrowheads="1"/>
          </p:cNvSpPr>
          <p:nvPr/>
        </p:nvSpPr>
        <p:spPr bwMode="auto">
          <a:xfrm>
            <a:off x="468312" y="3971809"/>
            <a:ext cx="8174037" cy="198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对电路进行分析计算时，只要能满足技术指标</a:t>
            </a:r>
            <a:r>
              <a:rPr lang="en-US" altLang="zh-CN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就不要过分追究精确的数值。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器件</a:t>
            </a:r>
            <a:r>
              <a:rPr lang="zh-CN" altLang="en-US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是非线性的、特性有分散性、</a:t>
            </a:r>
            <a:r>
              <a:rPr lang="en-US" altLang="zh-CN" sz="2800" b="1" i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 </a:t>
            </a:r>
            <a:r>
              <a:rPr lang="zh-CN" altLang="en-US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的值有误差、工程上允许一定的误差、采用合理估算的方法。</a:t>
            </a:r>
          </a:p>
        </p:txBody>
      </p:sp>
    </p:spTree>
    <p:extLst>
      <p:ext uri="{BB962C8B-B14F-4D97-AF65-F5344CB8AC3E}">
        <p14:creationId xmlns:p14="http://schemas.microsoft.com/office/powerpoint/2010/main" val="4072870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6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6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4" grpId="0" autoUpdateAnimBg="0"/>
      <p:bldP spid="366595" grpId="0" autoUpdateAnimBg="0"/>
      <p:bldP spid="36659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Text Box 2"/>
          <p:cNvSpPr txBox="1">
            <a:spLocks noChangeArrowheads="1"/>
          </p:cNvSpPr>
          <p:nvPr/>
        </p:nvSpPr>
        <p:spPr bwMode="auto">
          <a:xfrm>
            <a:off x="313414" y="557810"/>
            <a:ext cx="5287323" cy="525401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三极管内部载流子的运动规律</a:t>
            </a:r>
          </a:p>
        </p:txBody>
      </p:sp>
      <p:sp>
        <p:nvSpPr>
          <p:cNvPr id="406531" name="Text Box 3"/>
          <p:cNvSpPr txBox="1">
            <a:spLocks noChangeArrowheads="1"/>
          </p:cNvSpPr>
          <p:nvPr/>
        </p:nvSpPr>
        <p:spPr bwMode="auto">
          <a:xfrm>
            <a:off x="281664" y="1039794"/>
            <a:ext cx="3733800" cy="58695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200" b="1" i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baseline="-2500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 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baseline="-2500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CE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3200" b="1" i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baseline="-2500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CBO 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itchFamily="18" charset="2"/>
              </a:rPr>
              <a:t> </a:t>
            </a:r>
            <a:r>
              <a:rPr lang="en-US" altLang="zh-CN" sz="3200" b="1" i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CN" sz="3200" b="1" baseline="-2500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itchFamily="18" charset="2"/>
              </a:rPr>
              <a:t>CE</a:t>
            </a:r>
            <a:endParaRPr lang="en-US" altLang="zh-CN" sz="3200" b="1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684052" y="811779"/>
            <a:ext cx="493712" cy="519112"/>
            <a:chOff x="4353" y="240"/>
            <a:chExt cx="311" cy="327"/>
          </a:xfrm>
        </p:grpSpPr>
        <p:sp>
          <p:nvSpPr>
            <p:cNvPr id="4221" name="Text Box 5"/>
            <p:cNvSpPr txBox="1">
              <a:spLocks noChangeArrowheads="1"/>
            </p:cNvSpPr>
            <p:nvPr/>
          </p:nvSpPr>
          <p:spPr bwMode="auto">
            <a:xfrm>
              <a:off x="4353" y="240"/>
              <a:ext cx="3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1">
                  <a:ea typeface="楷体_GB2312" pitchFamily="49" charset="-122"/>
                </a:rPr>
                <a:t>I</a:t>
              </a:r>
              <a:r>
                <a:rPr lang="en-US" altLang="zh-CN" sz="2800" baseline="-25000">
                  <a:ea typeface="楷体_GB2312" pitchFamily="49" charset="-122"/>
                </a:rPr>
                <a:t>C</a:t>
              </a:r>
              <a:endParaRPr lang="en-US" altLang="zh-CN" sz="2800">
                <a:ea typeface="楷体_GB2312" pitchFamily="49" charset="-122"/>
              </a:endParaRPr>
            </a:p>
          </p:txBody>
        </p:sp>
        <p:sp>
          <p:nvSpPr>
            <p:cNvPr id="4222" name="Line 6"/>
            <p:cNvSpPr>
              <a:spLocks noChangeShapeType="1"/>
            </p:cNvSpPr>
            <p:nvPr/>
          </p:nvSpPr>
          <p:spPr bwMode="auto">
            <a:xfrm>
              <a:off x="4391" y="314"/>
              <a:ext cx="0" cy="2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141002" y="1973829"/>
            <a:ext cx="500062" cy="581025"/>
            <a:chOff x="3408" y="945"/>
            <a:chExt cx="315" cy="366"/>
          </a:xfrm>
        </p:grpSpPr>
        <p:sp>
          <p:nvSpPr>
            <p:cNvPr id="4219" name="Text Box 8"/>
            <p:cNvSpPr txBox="1">
              <a:spLocks noChangeArrowheads="1"/>
            </p:cNvSpPr>
            <p:nvPr/>
          </p:nvSpPr>
          <p:spPr bwMode="auto">
            <a:xfrm>
              <a:off x="3408" y="945"/>
              <a:ext cx="30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1">
                  <a:ea typeface="楷体_GB2312" pitchFamily="49" charset="-122"/>
                </a:rPr>
                <a:t>I</a:t>
              </a:r>
              <a:r>
                <a:rPr lang="en-US" altLang="zh-CN" sz="2800" baseline="-25000">
                  <a:ea typeface="楷体_GB2312" pitchFamily="49" charset="-122"/>
                </a:rPr>
                <a:t>B</a:t>
              </a:r>
              <a:endParaRPr lang="en-US" altLang="zh-CN" sz="2800">
                <a:ea typeface="楷体_GB2312" pitchFamily="49" charset="-122"/>
              </a:endParaRPr>
            </a:p>
          </p:txBody>
        </p:sp>
        <p:sp>
          <p:nvSpPr>
            <p:cNvPr id="4220" name="Line 9"/>
            <p:cNvSpPr>
              <a:spLocks noChangeShapeType="1"/>
            </p:cNvSpPr>
            <p:nvPr/>
          </p:nvSpPr>
          <p:spPr bwMode="auto">
            <a:xfrm rot="-5400000">
              <a:off x="3590" y="1177"/>
              <a:ext cx="0" cy="26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6647" name="Text Box 119"/>
          <p:cNvSpPr txBox="1">
            <a:spLocks noChangeArrowheads="1"/>
          </p:cNvSpPr>
          <p:nvPr/>
        </p:nvSpPr>
        <p:spPr bwMode="auto">
          <a:xfrm>
            <a:off x="268964" y="1592244"/>
            <a:ext cx="3733800" cy="58695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200" b="1" i="1"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baseline="-25000"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</a:rPr>
              <a:t>B </a:t>
            </a:r>
            <a:r>
              <a:rPr lang="en-US" altLang="zh-CN" sz="3200" b="1"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baseline="-25000"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</a:rPr>
              <a:t>BE</a:t>
            </a:r>
            <a:r>
              <a:rPr lang="en-US" altLang="zh-CN" sz="3200" b="1"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</a:rPr>
              <a:t>- </a:t>
            </a:r>
            <a:r>
              <a:rPr lang="en-US" altLang="zh-CN" sz="3200" b="1" i="1"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baseline="-25000"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</a:rPr>
              <a:t>CBO </a:t>
            </a:r>
            <a:r>
              <a:rPr lang="en-US" altLang="zh-CN" sz="3200" b="1"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  <a:sym typeface="Symbol" pitchFamily="18" charset="2"/>
              </a:rPr>
              <a:t> </a:t>
            </a:r>
            <a:r>
              <a:rPr lang="en-US" altLang="zh-CN" sz="3200" b="1" i="1"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CN" sz="3200" b="1" baseline="-25000"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  <a:sym typeface="Symbol" pitchFamily="18" charset="2"/>
              </a:rPr>
              <a:t>BE</a:t>
            </a:r>
            <a:endParaRPr lang="en-US" altLang="zh-CN" sz="3200" b="1">
              <a:latin typeface="Times New Roman" panose="02020603050405020304" pitchFamily="18" charset="0"/>
              <a:ea typeface="长城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6648" name="Text Box 120"/>
          <p:cNvSpPr txBox="1">
            <a:spLocks noChangeArrowheads="1"/>
          </p:cNvSpPr>
          <p:nvPr/>
        </p:nvSpPr>
        <p:spPr bwMode="auto">
          <a:xfrm>
            <a:off x="192764" y="2173095"/>
            <a:ext cx="4648200" cy="1128643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之比称为共发射极电流放大倍数</a:t>
            </a:r>
            <a:endParaRPr lang="zh-CN" altLang="en-US" sz="2800" b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6649" name="Object 121"/>
          <p:cNvGraphicFramePr>
            <a:graphicFrameLocks noChangeAspect="1"/>
          </p:cNvGraphicFramePr>
          <p:nvPr>
            <p:extLst/>
          </p:nvPr>
        </p:nvGraphicFramePr>
        <p:xfrm>
          <a:off x="421364" y="3247004"/>
          <a:ext cx="36576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3" imgW="1650960" imgH="444240" progId="Equation.3">
                  <p:embed/>
                </p:oleObj>
              </mc:Choice>
              <mc:Fallback>
                <p:oleObj name="Equation" r:id="rId3" imgW="1650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64" y="3247004"/>
                        <a:ext cx="3657600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650" name="Object 122" descr="90%"/>
          <p:cNvGraphicFramePr>
            <a:graphicFrameLocks noChangeAspect="1"/>
          </p:cNvGraphicFramePr>
          <p:nvPr>
            <p:extLst/>
          </p:nvPr>
        </p:nvGraphicFramePr>
        <p:xfrm>
          <a:off x="391202" y="4412229"/>
          <a:ext cx="5364162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5" imgW="2349360" imgH="241200" progId="Equation.3">
                  <p:embed/>
                </p:oleObj>
              </mc:Choice>
              <mc:Fallback>
                <p:oleObj name="Equation" r:id="rId5" imgW="234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202" y="4412229"/>
                        <a:ext cx="5364162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90">
                              <a:fgClr>
                                <a:srgbClr val="FFFF99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651" name="Object 123" descr="90%"/>
          <p:cNvGraphicFramePr>
            <a:graphicFrameLocks noChangeAspect="1"/>
          </p:cNvGraphicFramePr>
          <p:nvPr>
            <p:extLst/>
          </p:nvPr>
        </p:nvGraphicFramePr>
        <p:xfrm>
          <a:off x="268964" y="5737791"/>
          <a:ext cx="36322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公式" r:id="rId7" imgW="1815840" imgH="266400" progId="Equation.3">
                  <p:embed/>
                </p:oleObj>
              </mc:Choice>
              <mc:Fallback>
                <p:oleObj name="公式" r:id="rId7" imgW="18158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64" y="5737791"/>
                        <a:ext cx="3632200" cy="530225"/>
                      </a:xfrm>
                      <a:prstGeom prst="rect">
                        <a:avLst/>
                      </a:prstGeom>
                      <a:pattFill prst="pct90">
                        <a:fgClr>
                          <a:srgbClr val="FFCCCC"/>
                        </a:fgClr>
                        <a:bgClr>
                          <a:srgbClr val="FFFFFF"/>
                        </a:bgClr>
                      </a:patt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652" name="Text Box 124"/>
          <p:cNvSpPr txBox="1">
            <a:spLocks noChangeArrowheads="1"/>
          </p:cNvSpPr>
          <p:nvPr/>
        </p:nvSpPr>
        <p:spPr bwMode="auto">
          <a:xfrm>
            <a:off x="3329664" y="5091679"/>
            <a:ext cx="5715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集－射极穿透电流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温度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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CEO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</a:t>
            </a:r>
            <a:endParaRPr lang="en-US" altLang="zh-CN" sz="2800" b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6653" name="Text Box 125"/>
          <p:cNvSpPr txBox="1">
            <a:spLocks noChangeArrowheads="1"/>
          </p:cNvSpPr>
          <p:nvPr/>
        </p:nvSpPr>
        <p:spPr bwMode="auto">
          <a:xfrm>
            <a:off x="4078964" y="5737791"/>
            <a:ext cx="1981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常用公式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06654" name="Text Box 126"/>
          <p:cNvSpPr txBox="1">
            <a:spLocks noChangeArrowheads="1"/>
          </p:cNvSpPr>
          <p:nvPr/>
        </p:nvSpPr>
        <p:spPr bwMode="auto">
          <a:xfrm>
            <a:off x="180064" y="5045672"/>
            <a:ext cx="3962400" cy="525401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800" b="1" i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B 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 0,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zh-CN" altLang="en-US" sz="2800" b="1" baseline="-2500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itchFamily="18" charset="2"/>
              </a:rPr>
              <a:t> </a:t>
            </a:r>
            <a:r>
              <a:rPr lang="en-US" altLang="zh-CN" sz="2800" b="1" i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itchFamily="18" charset="2"/>
              </a:rPr>
              <a:t>CE0</a:t>
            </a:r>
          </a:p>
        </p:txBody>
      </p:sp>
      <p:grpSp>
        <p:nvGrpSpPr>
          <p:cNvPr id="4110" name="Group 133"/>
          <p:cNvGrpSpPr>
            <a:grpSpLocks/>
          </p:cNvGrpSpPr>
          <p:nvPr/>
        </p:nvGrpSpPr>
        <p:grpSpPr bwMode="auto">
          <a:xfrm>
            <a:off x="4853664" y="910204"/>
            <a:ext cx="3911600" cy="3498904"/>
            <a:chOff x="3200" y="366"/>
            <a:chExt cx="2464" cy="2131"/>
          </a:xfrm>
        </p:grpSpPr>
        <p:grpSp>
          <p:nvGrpSpPr>
            <p:cNvPr id="4111" name="Group 134"/>
            <p:cNvGrpSpPr>
              <a:grpSpLocks/>
            </p:cNvGrpSpPr>
            <p:nvPr/>
          </p:nvGrpSpPr>
          <p:grpSpPr bwMode="auto">
            <a:xfrm>
              <a:off x="3200" y="366"/>
              <a:ext cx="2464" cy="2131"/>
              <a:chOff x="768" y="651"/>
              <a:chExt cx="4402" cy="3381"/>
            </a:xfrm>
          </p:grpSpPr>
          <p:sp>
            <p:nvSpPr>
              <p:cNvPr id="4187" name="Rectangle 135"/>
              <p:cNvSpPr>
                <a:spLocks noChangeArrowheads="1"/>
              </p:cNvSpPr>
              <p:nvPr/>
            </p:nvSpPr>
            <p:spPr bwMode="auto">
              <a:xfrm rot="5400000" flipH="1">
                <a:off x="2287" y="2148"/>
                <a:ext cx="956" cy="18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88" name="Rectangle 136"/>
              <p:cNvSpPr>
                <a:spLocks noChangeArrowheads="1"/>
              </p:cNvSpPr>
              <p:nvPr/>
            </p:nvSpPr>
            <p:spPr bwMode="auto">
              <a:xfrm rot="5400000" flipH="1">
                <a:off x="2293" y="588"/>
                <a:ext cx="934" cy="18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89" name="Rectangle 137"/>
              <p:cNvSpPr>
                <a:spLocks noChangeArrowheads="1"/>
              </p:cNvSpPr>
              <p:nvPr/>
            </p:nvSpPr>
            <p:spPr bwMode="auto">
              <a:xfrm rot="5400000" flipH="1">
                <a:off x="2458" y="1361"/>
                <a:ext cx="618" cy="18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90" name="Line 138"/>
              <p:cNvSpPr>
                <a:spLocks noChangeShapeType="1"/>
              </p:cNvSpPr>
              <p:nvPr/>
            </p:nvSpPr>
            <p:spPr bwMode="auto">
              <a:xfrm rot="5400000" flipH="1">
                <a:off x="2592" y="840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91" name="Line 139"/>
              <p:cNvSpPr>
                <a:spLocks noChangeShapeType="1"/>
              </p:cNvSpPr>
              <p:nvPr/>
            </p:nvSpPr>
            <p:spPr bwMode="auto">
              <a:xfrm rot="5400000" flipH="1">
                <a:off x="1416" y="1920"/>
                <a:ext cx="0" cy="8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92" name="Text Box 140"/>
              <p:cNvSpPr txBox="1">
                <a:spLocks noChangeArrowheads="1"/>
              </p:cNvSpPr>
              <p:nvPr/>
            </p:nvSpPr>
            <p:spPr bwMode="auto">
              <a:xfrm>
                <a:off x="1465" y="2284"/>
                <a:ext cx="432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>
                    <a:ea typeface="楷体_GB2312" pitchFamily="49" charset="-122"/>
                  </a:rPr>
                  <a:t>B</a:t>
                </a:r>
              </a:p>
            </p:txBody>
          </p:sp>
          <p:sp>
            <p:nvSpPr>
              <p:cNvPr id="4193" name="Text Box 141"/>
              <p:cNvSpPr txBox="1">
                <a:spLocks noChangeArrowheads="1"/>
              </p:cNvSpPr>
              <p:nvPr/>
            </p:nvSpPr>
            <p:spPr bwMode="auto">
              <a:xfrm>
                <a:off x="2401" y="3464"/>
                <a:ext cx="432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>
                    <a:ea typeface="楷体_GB2312" pitchFamily="49" charset="-122"/>
                  </a:rPr>
                  <a:t>E</a:t>
                </a:r>
              </a:p>
            </p:txBody>
          </p:sp>
          <p:sp>
            <p:nvSpPr>
              <p:cNvPr id="4194" name="Text Box 142"/>
              <p:cNvSpPr txBox="1">
                <a:spLocks noChangeArrowheads="1"/>
              </p:cNvSpPr>
              <p:nvPr/>
            </p:nvSpPr>
            <p:spPr bwMode="auto">
              <a:xfrm>
                <a:off x="2385" y="651"/>
                <a:ext cx="452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>
                    <a:ea typeface="楷体_GB2312" pitchFamily="49" charset="-122"/>
                  </a:rPr>
                  <a:t>C</a:t>
                </a:r>
              </a:p>
            </p:txBody>
          </p:sp>
          <p:sp>
            <p:nvSpPr>
              <p:cNvPr id="4195" name="Text Box 143"/>
              <p:cNvSpPr txBox="1">
                <a:spLocks noChangeArrowheads="1"/>
              </p:cNvSpPr>
              <p:nvPr/>
            </p:nvSpPr>
            <p:spPr bwMode="auto">
              <a:xfrm>
                <a:off x="3625" y="1306"/>
                <a:ext cx="477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accent2"/>
                    </a:solidFill>
                    <a:ea typeface="楷体_GB2312" pitchFamily="49" charset="-122"/>
                  </a:rPr>
                  <a:t>N</a:t>
                </a:r>
              </a:p>
            </p:txBody>
          </p:sp>
          <p:sp>
            <p:nvSpPr>
              <p:cNvPr id="4196" name="Text Box 144"/>
              <p:cNvSpPr txBox="1">
                <a:spLocks noChangeArrowheads="1"/>
              </p:cNvSpPr>
              <p:nvPr/>
            </p:nvSpPr>
            <p:spPr bwMode="auto">
              <a:xfrm>
                <a:off x="3625" y="2986"/>
                <a:ext cx="480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accent2"/>
                    </a:solidFill>
                    <a:ea typeface="楷体_GB2312" pitchFamily="49" charset="-122"/>
                  </a:rPr>
                  <a:t>N</a:t>
                </a:r>
              </a:p>
            </p:txBody>
          </p:sp>
          <p:sp>
            <p:nvSpPr>
              <p:cNvPr id="4197" name="Text Box 145"/>
              <p:cNvSpPr txBox="1">
                <a:spLocks noChangeArrowheads="1"/>
              </p:cNvSpPr>
              <p:nvPr/>
            </p:nvSpPr>
            <p:spPr bwMode="auto">
              <a:xfrm>
                <a:off x="3673" y="2074"/>
                <a:ext cx="430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accent2"/>
                    </a:solidFill>
                    <a:ea typeface="楷体_GB2312" pitchFamily="49" charset="-122"/>
                  </a:rPr>
                  <a:t>P</a:t>
                </a:r>
              </a:p>
            </p:txBody>
          </p:sp>
          <p:sp>
            <p:nvSpPr>
              <p:cNvPr id="4198" name="Line 146"/>
              <p:cNvSpPr>
                <a:spLocks noChangeShapeType="1"/>
              </p:cNvSpPr>
              <p:nvPr/>
            </p:nvSpPr>
            <p:spPr bwMode="auto">
              <a:xfrm>
                <a:off x="936" y="4032"/>
                <a:ext cx="35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99" name="Line 147"/>
              <p:cNvSpPr>
                <a:spLocks noChangeShapeType="1"/>
              </p:cNvSpPr>
              <p:nvPr/>
            </p:nvSpPr>
            <p:spPr bwMode="auto">
              <a:xfrm>
                <a:off x="768" y="3456"/>
                <a:ext cx="40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0" name="Line 148"/>
              <p:cNvSpPr>
                <a:spLocks noChangeShapeType="1"/>
              </p:cNvSpPr>
              <p:nvPr/>
            </p:nvSpPr>
            <p:spPr bwMode="auto">
              <a:xfrm>
                <a:off x="864" y="3576"/>
                <a:ext cx="2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1" name="Line 149"/>
              <p:cNvSpPr>
                <a:spLocks noChangeShapeType="1"/>
              </p:cNvSpPr>
              <p:nvPr/>
            </p:nvSpPr>
            <p:spPr bwMode="auto">
              <a:xfrm>
                <a:off x="966" y="3060"/>
                <a:ext cx="0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2" name="Line 150"/>
              <p:cNvSpPr>
                <a:spLocks noChangeShapeType="1"/>
              </p:cNvSpPr>
              <p:nvPr/>
            </p:nvSpPr>
            <p:spPr bwMode="auto">
              <a:xfrm flipH="1">
                <a:off x="936" y="3600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3" name="Rectangle 151"/>
              <p:cNvSpPr>
                <a:spLocks noChangeArrowheads="1"/>
              </p:cNvSpPr>
              <p:nvPr/>
            </p:nvSpPr>
            <p:spPr bwMode="auto">
              <a:xfrm>
                <a:off x="908" y="2718"/>
                <a:ext cx="126" cy="34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4" name="Line 152"/>
              <p:cNvSpPr>
                <a:spLocks noChangeShapeType="1"/>
              </p:cNvSpPr>
              <p:nvPr/>
            </p:nvSpPr>
            <p:spPr bwMode="auto">
              <a:xfrm flipV="1">
                <a:off x="974" y="2352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5" name="Line 153"/>
              <p:cNvSpPr>
                <a:spLocks noChangeShapeType="1"/>
              </p:cNvSpPr>
              <p:nvPr/>
            </p:nvSpPr>
            <p:spPr bwMode="auto">
              <a:xfrm>
                <a:off x="2760" y="672"/>
                <a:ext cx="16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4206" name="Group 154"/>
              <p:cNvGrpSpPr>
                <a:grpSpLocks/>
              </p:cNvGrpSpPr>
              <p:nvPr/>
            </p:nvGrpSpPr>
            <p:grpSpPr bwMode="auto">
              <a:xfrm>
                <a:off x="4248" y="2064"/>
                <a:ext cx="408" cy="336"/>
                <a:chOff x="4020" y="3336"/>
                <a:chExt cx="408" cy="348"/>
              </a:xfrm>
            </p:grpSpPr>
            <p:sp>
              <p:nvSpPr>
                <p:cNvPr id="4215" name="Line 155"/>
                <p:cNvSpPr>
                  <a:spLocks noChangeShapeType="1"/>
                </p:cNvSpPr>
                <p:nvPr/>
              </p:nvSpPr>
              <p:spPr bwMode="auto">
                <a:xfrm>
                  <a:off x="4020" y="3336"/>
                  <a:ext cx="40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6" name="Line 156"/>
                <p:cNvSpPr>
                  <a:spLocks noChangeShapeType="1"/>
                </p:cNvSpPr>
                <p:nvPr/>
              </p:nvSpPr>
              <p:spPr bwMode="auto">
                <a:xfrm>
                  <a:off x="4116" y="3456"/>
                  <a:ext cx="2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7" name="Line 157"/>
                <p:cNvSpPr>
                  <a:spLocks noChangeShapeType="1"/>
                </p:cNvSpPr>
                <p:nvPr/>
              </p:nvSpPr>
              <p:spPr bwMode="auto">
                <a:xfrm>
                  <a:off x="4020" y="3564"/>
                  <a:ext cx="40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8" name="Line 158"/>
                <p:cNvSpPr>
                  <a:spLocks noChangeShapeType="1"/>
                </p:cNvSpPr>
                <p:nvPr/>
              </p:nvSpPr>
              <p:spPr bwMode="auto">
                <a:xfrm>
                  <a:off x="4128" y="3684"/>
                  <a:ext cx="2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207" name="Line 159"/>
              <p:cNvSpPr>
                <a:spLocks noChangeShapeType="1"/>
              </p:cNvSpPr>
              <p:nvPr/>
            </p:nvSpPr>
            <p:spPr bwMode="auto">
              <a:xfrm>
                <a:off x="4440" y="163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8" name="Line 160"/>
              <p:cNvSpPr>
                <a:spLocks noChangeShapeType="1"/>
              </p:cNvSpPr>
              <p:nvPr/>
            </p:nvSpPr>
            <p:spPr bwMode="auto">
              <a:xfrm flipH="1">
                <a:off x="4440" y="2400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9" name="Line 161"/>
              <p:cNvSpPr>
                <a:spLocks noChangeShapeType="1"/>
              </p:cNvSpPr>
              <p:nvPr/>
            </p:nvSpPr>
            <p:spPr bwMode="auto">
              <a:xfrm>
                <a:off x="4440" y="2784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10" name="Line 162"/>
              <p:cNvSpPr>
                <a:spLocks noChangeShapeType="1"/>
              </p:cNvSpPr>
              <p:nvPr/>
            </p:nvSpPr>
            <p:spPr bwMode="auto">
              <a:xfrm flipV="1">
                <a:off x="4440" y="672"/>
                <a:ext cx="0" cy="10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11" name="Line 163"/>
              <p:cNvSpPr>
                <a:spLocks noChangeShapeType="1"/>
              </p:cNvSpPr>
              <p:nvPr/>
            </p:nvSpPr>
            <p:spPr bwMode="auto">
              <a:xfrm>
                <a:off x="2760" y="3552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12" name="Text Box 164"/>
              <p:cNvSpPr txBox="1">
                <a:spLocks noChangeArrowheads="1"/>
              </p:cNvSpPr>
              <p:nvPr/>
            </p:nvSpPr>
            <p:spPr bwMode="auto">
              <a:xfrm>
                <a:off x="1034" y="3323"/>
                <a:ext cx="584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i="1">
                    <a:ea typeface="楷体_GB2312" pitchFamily="49" charset="-122"/>
                  </a:rPr>
                  <a:t>E</a:t>
                </a:r>
                <a:r>
                  <a:rPr lang="en-US" altLang="zh-CN" baseline="-25000">
                    <a:ea typeface="楷体_GB2312" pitchFamily="49" charset="-122"/>
                  </a:rPr>
                  <a:t>B</a:t>
                </a:r>
                <a:endParaRPr lang="en-US" altLang="zh-CN">
                  <a:ea typeface="楷体_GB2312" pitchFamily="49" charset="-122"/>
                </a:endParaRPr>
              </a:p>
            </p:txBody>
          </p:sp>
          <p:sp>
            <p:nvSpPr>
              <p:cNvPr id="4213" name="Text Box 165"/>
              <p:cNvSpPr txBox="1">
                <a:spLocks noChangeArrowheads="1"/>
              </p:cNvSpPr>
              <p:nvPr/>
            </p:nvSpPr>
            <p:spPr bwMode="auto">
              <a:xfrm>
                <a:off x="966" y="2694"/>
                <a:ext cx="584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i="1">
                    <a:ea typeface="楷体_GB2312" pitchFamily="49" charset="-122"/>
                  </a:rPr>
                  <a:t>R</a:t>
                </a:r>
                <a:r>
                  <a:rPr lang="en-US" altLang="zh-CN" baseline="-25000">
                    <a:ea typeface="楷体_GB2312" pitchFamily="49" charset="-122"/>
                  </a:rPr>
                  <a:t>B</a:t>
                </a:r>
                <a:endParaRPr lang="en-US" altLang="zh-CN">
                  <a:ea typeface="楷体_GB2312" pitchFamily="49" charset="-122"/>
                </a:endParaRPr>
              </a:p>
            </p:txBody>
          </p:sp>
          <p:sp>
            <p:nvSpPr>
              <p:cNvPr id="4214" name="Text Box 166"/>
              <p:cNvSpPr txBox="1">
                <a:spLocks noChangeArrowheads="1"/>
              </p:cNvSpPr>
              <p:nvPr/>
            </p:nvSpPr>
            <p:spPr bwMode="auto">
              <a:xfrm>
                <a:off x="4573" y="1979"/>
                <a:ext cx="597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i="1">
                    <a:ea typeface="楷体_GB2312" pitchFamily="49" charset="-122"/>
                  </a:rPr>
                  <a:t>E</a:t>
                </a:r>
                <a:r>
                  <a:rPr lang="en-US" altLang="zh-CN" baseline="-25000">
                    <a:ea typeface="楷体_GB2312" pitchFamily="49" charset="-122"/>
                  </a:rPr>
                  <a:t>C</a:t>
                </a:r>
                <a:endParaRPr lang="en-US" altLang="zh-CN">
                  <a:ea typeface="楷体_GB2312" pitchFamily="49" charset="-122"/>
                </a:endParaRPr>
              </a:p>
            </p:txBody>
          </p:sp>
        </p:grpSp>
        <p:grpSp>
          <p:nvGrpSpPr>
            <p:cNvPr id="4112" name="Group 167"/>
            <p:cNvGrpSpPr>
              <a:grpSpLocks/>
            </p:cNvGrpSpPr>
            <p:nvPr/>
          </p:nvGrpSpPr>
          <p:grpSpPr bwMode="auto">
            <a:xfrm>
              <a:off x="3872" y="2053"/>
              <a:ext cx="913" cy="84"/>
              <a:chOff x="1968" y="3308"/>
              <a:chExt cx="1632" cy="134"/>
            </a:xfrm>
          </p:grpSpPr>
          <p:sp>
            <p:nvSpPr>
              <p:cNvPr id="4179" name="Oval 168"/>
              <p:cNvSpPr>
                <a:spLocks noChangeArrowheads="1"/>
              </p:cNvSpPr>
              <p:nvPr/>
            </p:nvSpPr>
            <p:spPr bwMode="auto">
              <a:xfrm>
                <a:off x="3024" y="3308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80" name="Oval 169"/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81" name="Oval 170"/>
              <p:cNvSpPr>
                <a:spLocks noChangeArrowheads="1"/>
              </p:cNvSpPr>
              <p:nvPr/>
            </p:nvSpPr>
            <p:spPr bwMode="auto">
              <a:xfrm>
                <a:off x="3441" y="331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82" name="Oval 171"/>
              <p:cNvSpPr>
                <a:spLocks noChangeArrowheads="1"/>
              </p:cNvSpPr>
              <p:nvPr/>
            </p:nvSpPr>
            <p:spPr bwMode="auto">
              <a:xfrm>
                <a:off x="2640" y="331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83" name="Oval 172"/>
              <p:cNvSpPr>
                <a:spLocks noChangeArrowheads="1"/>
              </p:cNvSpPr>
              <p:nvPr/>
            </p:nvSpPr>
            <p:spPr bwMode="auto">
              <a:xfrm>
                <a:off x="2832" y="331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84" name="Oval 173"/>
              <p:cNvSpPr>
                <a:spLocks noChangeArrowheads="1"/>
              </p:cNvSpPr>
              <p:nvPr/>
            </p:nvSpPr>
            <p:spPr bwMode="auto">
              <a:xfrm>
                <a:off x="1968" y="331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85" name="Oval 174"/>
              <p:cNvSpPr>
                <a:spLocks noChangeArrowheads="1"/>
              </p:cNvSpPr>
              <p:nvPr/>
            </p:nvSpPr>
            <p:spPr bwMode="auto">
              <a:xfrm>
                <a:off x="2208" y="331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86" name="Oval 175"/>
              <p:cNvSpPr>
                <a:spLocks noChangeArrowheads="1"/>
              </p:cNvSpPr>
              <p:nvPr/>
            </p:nvSpPr>
            <p:spPr bwMode="auto">
              <a:xfrm>
                <a:off x="2433" y="331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4113" name="Group 176"/>
            <p:cNvGrpSpPr>
              <a:grpSpLocks/>
            </p:cNvGrpSpPr>
            <p:nvPr/>
          </p:nvGrpSpPr>
          <p:grpSpPr bwMode="auto">
            <a:xfrm>
              <a:off x="4060" y="1317"/>
              <a:ext cx="690" cy="130"/>
              <a:chOff x="2544" y="1824"/>
              <a:chExt cx="1233" cy="447"/>
            </a:xfrm>
          </p:grpSpPr>
          <p:sp>
            <p:nvSpPr>
              <p:cNvPr id="4172" name="Line 177"/>
              <p:cNvSpPr>
                <a:spLocks noChangeShapeType="1"/>
              </p:cNvSpPr>
              <p:nvPr/>
            </p:nvSpPr>
            <p:spPr bwMode="auto">
              <a:xfrm flipV="1">
                <a:off x="3360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73" name="Line 178"/>
              <p:cNvSpPr>
                <a:spLocks noChangeShapeType="1"/>
              </p:cNvSpPr>
              <p:nvPr/>
            </p:nvSpPr>
            <p:spPr bwMode="auto">
              <a:xfrm flipV="1">
                <a:off x="3552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74" name="Line 179"/>
              <p:cNvSpPr>
                <a:spLocks noChangeShapeType="1"/>
              </p:cNvSpPr>
              <p:nvPr/>
            </p:nvSpPr>
            <p:spPr bwMode="auto">
              <a:xfrm flipV="1">
                <a:off x="3777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75" name="Line 180"/>
              <p:cNvSpPr>
                <a:spLocks noChangeShapeType="1"/>
              </p:cNvSpPr>
              <p:nvPr/>
            </p:nvSpPr>
            <p:spPr bwMode="auto">
              <a:xfrm flipV="1">
                <a:off x="2976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76" name="Line 181"/>
              <p:cNvSpPr>
                <a:spLocks noChangeShapeType="1"/>
              </p:cNvSpPr>
              <p:nvPr/>
            </p:nvSpPr>
            <p:spPr bwMode="auto">
              <a:xfrm flipV="1">
                <a:off x="3168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77" name="Line 182"/>
              <p:cNvSpPr>
                <a:spLocks noChangeShapeType="1"/>
              </p:cNvSpPr>
              <p:nvPr/>
            </p:nvSpPr>
            <p:spPr bwMode="auto">
              <a:xfrm flipV="1">
                <a:off x="2544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78" name="Line 183"/>
              <p:cNvSpPr>
                <a:spLocks noChangeShapeType="1"/>
              </p:cNvSpPr>
              <p:nvPr/>
            </p:nvSpPr>
            <p:spPr bwMode="auto">
              <a:xfrm flipV="1">
                <a:off x="2769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114" name="Oval 184"/>
            <p:cNvSpPr>
              <a:spLocks noChangeArrowheads="1"/>
            </p:cNvSpPr>
            <p:nvPr/>
          </p:nvSpPr>
          <p:spPr bwMode="auto">
            <a:xfrm>
              <a:off x="3880" y="1437"/>
              <a:ext cx="89" cy="8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4115" name="Group 185"/>
            <p:cNvGrpSpPr>
              <a:grpSpLocks/>
            </p:cNvGrpSpPr>
            <p:nvPr/>
          </p:nvGrpSpPr>
          <p:grpSpPr bwMode="auto">
            <a:xfrm>
              <a:off x="4014" y="1432"/>
              <a:ext cx="771" cy="83"/>
              <a:chOff x="2223" y="2352"/>
              <a:chExt cx="1377" cy="132"/>
            </a:xfrm>
          </p:grpSpPr>
          <p:sp>
            <p:nvSpPr>
              <p:cNvPr id="4165" name="Oval 186"/>
              <p:cNvSpPr>
                <a:spLocks noChangeArrowheads="1"/>
              </p:cNvSpPr>
              <p:nvPr/>
            </p:nvSpPr>
            <p:spPr bwMode="auto">
              <a:xfrm>
                <a:off x="3441" y="2354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66" name="Oval 187"/>
              <p:cNvSpPr>
                <a:spLocks noChangeArrowheads="1"/>
              </p:cNvSpPr>
              <p:nvPr/>
            </p:nvSpPr>
            <p:spPr bwMode="auto">
              <a:xfrm>
                <a:off x="3249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67" name="Oval 188"/>
              <p:cNvSpPr>
                <a:spLocks noChangeArrowheads="1"/>
              </p:cNvSpPr>
              <p:nvPr/>
            </p:nvSpPr>
            <p:spPr bwMode="auto">
              <a:xfrm>
                <a:off x="3039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68" name="Oval 189"/>
              <p:cNvSpPr>
                <a:spLocks noChangeArrowheads="1"/>
              </p:cNvSpPr>
              <p:nvPr/>
            </p:nvSpPr>
            <p:spPr bwMode="auto">
              <a:xfrm>
                <a:off x="2655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69" name="Oval 190"/>
              <p:cNvSpPr>
                <a:spLocks noChangeArrowheads="1"/>
              </p:cNvSpPr>
              <p:nvPr/>
            </p:nvSpPr>
            <p:spPr bwMode="auto">
              <a:xfrm>
                <a:off x="2847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70" name="Oval 191"/>
              <p:cNvSpPr>
                <a:spLocks noChangeArrowheads="1"/>
              </p:cNvSpPr>
              <p:nvPr/>
            </p:nvSpPr>
            <p:spPr bwMode="auto">
              <a:xfrm>
                <a:off x="2223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71" name="Oval 192"/>
              <p:cNvSpPr>
                <a:spLocks noChangeArrowheads="1"/>
              </p:cNvSpPr>
              <p:nvPr/>
            </p:nvSpPr>
            <p:spPr bwMode="auto">
              <a:xfrm>
                <a:off x="2448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4116" name="Line 193"/>
            <p:cNvSpPr>
              <a:spLocks noChangeShapeType="1"/>
            </p:cNvSpPr>
            <p:nvPr/>
          </p:nvSpPr>
          <p:spPr bwMode="auto">
            <a:xfrm>
              <a:off x="3845" y="1588"/>
              <a:ext cx="994" cy="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17" name="Group 194"/>
            <p:cNvGrpSpPr>
              <a:grpSpLocks/>
            </p:cNvGrpSpPr>
            <p:nvPr/>
          </p:nvGrpSpPr>
          <p:grpSpPr bwMode="auto">
            <a:xfrm>
              <a:off x="3925" y="1528"/>
              <a:ext cx="825" cy="524"/>
              <a:chOff x="2039" y="2880"/>
              <a:chExt cx="1473" cy="447"/>
            </a:xfrm>
          </p:grpSpPr>
          <p:sp>
            <p:nvSpPr>
              <p:cNvPr id="4157" name="Line 195"/>
              <p:cNvSpPr>
                <a:spLocks noChangeShapeType="1"/>
              </p:cNvSpPr>
              <p:nvPr/>
            </p:nvSpPr>
            <p:spPr bwMode="auto">
              <a:xfrm flipV="1">
                <a:off x="3095" y="2880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58" name="Line 196"/>
              <p:cNvSpPr>
                <a:spLocks noChangeShapeType="1"/>
              </p:cNvSpPr>
              <p:nvPr/>
            </p:nvSpPr>
            <p:spPr bwMode="auto">
              <a:xfrm flipV="1">
                <a:off x="3287" y="2880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59" name="Line 197"/>
              <p:cNvSpPr>
                <a:spLocks noChangeShapeType="1"/>
              </p:cNvSpPr>
              <p:nvPr/>
            </p:nvSpPr>
            <p:spPr bwMode="auto">
              <a:xfrm flipV="1">
                <a:off x="3512" y="2880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60" name="Line 198"/>
              <p:cNvSpPr>
                <a:spLocks noChangeShapeType="1"/>
              </p:cNvSpPr>
              <p:nvPr/>
            </p:nvSpPr>
            <p:spPr bwMode="auto">
              <a:xfrm flipV="1">
                <a:off x="2711" y="2880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61" name="Line 199"/>
              <p:cNvSpPr>
                <a:spLocks noChangeShapeType="1"/>
              </p:cNvSpPr>
              <p:nvPr/>
            </p:nvSpPr>
            <p:spPr bwMode="auto">
              <a:xfrm flipV="1">
                <a:off x="2903" y="2880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62" name="Line 200"/>
              <p:cNvSpPr>
                <a:spLocks noChangeShapeType="1"/>
              </p:cNvSpPr>
              <p:nvPr/>
            </p:nvSpPr>
            <p:spPr bwMode="auto">
              <a:xfrm flipV="1">
                <a:off x="2039" y="2880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63" name="Line 201"/>
              <p:cNvSpPr>
                <a:spLocks noChangeShapeType="1"/>
              </p:cNvSpPr>
              <p:nvPr/>
            </p:nvSpPr>
            <p:spPr bwMode="auto">
              <a:xfrm flipV="1">
                <a:off x="2279" y="2880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64" name="Line 202"/>
              <p:cNvSpPr>
                <a:spLocks noChangeShapeType="1"/>
              </p:cNvSpPr>
              <p:nvPr/>
            </p:nvSpPr>
            <p:spPr bwMode="auto">
              <a:xfrm flipV="1">
                <a:off x="2504" y="2880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118" name="Line 203"/>
            <p:cNvSpPr>
              <a:spLocks noChangeShapeType="1"/>
            </p:cNvSpPr>
            <p:nvPr/>
          </p:nvSpPr>
          <p:spPr bwMode="auto">
            <a:xfrm>
              <a:off x="3845" y="1195"/>
              <a:ext cx="994" cy="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19" name="Group 204"/>
            <p:cNvGrpSpPr>
              <a:grpSpLocks/>
            </p:cNvGrpSpPr>
            <p:nvPr/>
          </p:nvGrpSpPr>
          <p:grpSpPr bwMode="auto">
            <a:xfrm>
              <a:off x="4322" y="2162"/>
              <a:ext cx="302" cy="317"/>
              <a:chOff x="2773" y="3502"/>
              <a:chExt cx="540" cy="504"/>
            </a:xfrm>
          </p:grpSpPr>
          <p:sp>
            <p:nvSpPr>
              <p:cNvPr id="4155" name="Text Box 205"/>
              <p:cNvSpPr txBox="1">
                <a:spLocks noChangeArrowheads="1"/>
              </p:cNvSpPr>
              <p:nvPr/>
            </p:nvSpPr>
            <p:spPr bwMode="auto">
              <a:xfrm>
                <a:off x="2773" y="3502"/>
                <a:ext cx="540" cy="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i="1">
                    <a:ea typeface="楷体_GB2312" pitchFamily="49" charset="-122"/>
                  </a:rPr>
                  <a:t>I</a:t>
                </a:r>
                <a:r>
                  <a:rPr lang="en-US" altLang="zh-CN" sz="2800" baseline="-25000">
                    <a:ea typeface="楷体_GB2312" pitchFamily="49" charset="-122"/>
                  </a:rPr>
                  <a:t>E</a:t>
                </a:r>
                <a:endParaRPr lang="en-US" altLang="zh-CN">
                  <a:ea typeface="楷体_GB2312" pitchFamily="49" charset="-122"/>
                </a:endParaRPr>
              </a:p>
            </p:txBody>
          </p:sp>
          <p:sp>
            <p:nvSpPr>
              <p:cNvPr id="4156" name="Line 206"/>
              <p:cNvSpPr>
                <a:spLocks noChangeShapeType="1"/>
              </p:cNvSpPr>
              <p:nvPr/>
            </p:nvSpPr>
            <p:spPr bwMode="auto">
              <a:xfrm>
                <a:off x="2832" y="3600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120" name="Group 207"/>
            <p:cNvGrpSpPr>
              <a:grpSpLocks/>
            </p:cNvGrpSpPr>
            <p:nvPr/>
          </p:nvGrpSpPr>
          <p:grpSpPr bwMode="auto">
            <a:xfrm>
              <a:off x="3796" y="1437"/>
              <a:ext cx="359" cy="458"/>
              <a:chOff x="3385" y="1515"/>
              <a:chExt cx="449" cy="509"/>
            </a:xfrm>
          </p:grpSpPr>
          <p:sp>
            <p:nvSpPr>
              <p:cNvPr id="4153" name="Text Box 208"/>
              <p:cNvSpPr txBox="1">
                <a:spLocks noChangeArrowheads="1"/>
              </p:cNvSpPr>
              <p:nvPr/>
            </p:nvSpPr>
            <p:spPr bwMode="auto">
              <a:xfrm>
                <a:off x="3385" y="1714"/>
                <a:ext cx="44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i="1">
                    <a:solidFill>
                      <a:srgbClr val="FF3300"/>
                    </a:solidFill>
                    <a:ea typeface="楷体_GB2312" pitchFamily="49" charset="-122"/>
                  </a:rPr>
                  <a:t>I</a:t>
                </a:r>
                <a:r>
                  <a:rPr lang="en-US" altLang="zh-CN" baseline="-25000">
                    <a:solidFill>
                      <a:srgbClr val="FF3300"/>
                    </a:solidFill>
                    <a:ea typeface="楷体_GB2312" pitchFamily="49" charset="-122"/>
                  </a:rPr>
                  <a:t>BE</a:t>
                </a:r>
                <a:endParaRPr lang="en-US" altLang="zh-CN">
                  <a:solidFill>
                    <a:srgbClr val="FF33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4154" name="Line 209"/>
              <p:cNvSpPr>
                <a:spLocks noChangeShapeType="1"/>
              </p:cNvSpPr>
              <p:nvPr/>
            </p:nvSpPr>
            <p:spPr bwMode="auto">
              <a:xfrm>
                <a:off x="3547" y="1515"/>
                <a:ext cx="1" cy="2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21" name="Group 210"/>
            <p:cNvGrpSpPr>
              <a:grpSpLocks/>
            </p:cNvGrpSpPr>
            <p:nvPr/>
          </p:nvGrpSpPr>
          <p:grpSpPr bwMode="auto">
            <a:xfrm>
              <a:off x="4014" y="1230"/>
              <a:ext cx="771" cy="83"/>
              <a:chOff x="2223" y="2352"/>
              <a:chExt cx="1377" cy="132"/>
            </a:xfrm>
          </p:grpSpPr>
          <p:sp>
            <p:nvSpPr>
              <p:cNvPr id="4146" name="Oval 211"/>
              <p:cNvSpPr>
                <a:spLocks noChangeArrowheads="1"/>
              </p:cNvSpPr>
              <p:nvPr/>
            </p:nvSpPr>
            <p:spPr bwMode="auto">
              <a:xfrm>
                <a:off x="3441" y="2354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47" name="Oval 212"/>
              <p:cNvSpPr>
                <a:spLocks noChangeArrowheads="1"/>
              </p:cNvSpPr>
              <p:nvPr/>
            </p:nvSpPr>
            <p:spPr bwMode="auto">
              <a:xfrm>
                <a:off x="3249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48" name="Oval 213"/>
              <p:cNvSpPr>
                <a:spLocks noChangeArrowheads="1"/>
              </p:cNvSpPr>
              <p:nvPr/>
            </p:nvSpPr>
            <p:spPr bwMode="auto">
              <a:xfrm>
                <a:off x="3039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49" name="Oval 214"/>
              <p:cNvSpPr>
                <a:spLocks noChangeArrowheads="1"/>
              </p:cNvSpPr>
              <p:nvPr/>
            </p:nvSpPr>
            <p:spPr bwMode="auto">
              <a:xfrm>
                <a:off x="2655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50" name="Oval 215"/>
              <p:cNvSpPr>
                <a:spLocks noChangeArrowheads="1"/>
              </p:cNvSpPr>
              <p:nvPr/>
            </p:nvSpPr>
            <p:spPr bwMode="auto">
              <a:xfrm>
                <a:off x="2847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51" name="Oval 216"/>
              <p:cNvSpPr>
                <a:spLocks noChangeArrowheads="1"/>
              </p:cNvSpPr>
              <p:nvPr/>
            </p:nvSpPr>
            <p:spPr bwMode="auto">
              <a:xfrm>
                <a:off x="2223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52" name="Oval 217"/>
              <p:cNvSpPr>
                <a:spLocks noChangeArrowheads="1"/>
              </p:cNvSpPr>
              <p:nvPr/>
            </p:nvSpPr>
            <p:spPr bwMode="auto">
              <a:xfrm>
                <a:off x="2448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4122" name="Group 218"/>
            <p:cNvGrpSpPr>
              <a:grpSpLocks/>
            </p:cNvGrpSpPr>
            <p:nvPr/>
          </p:nvGrpSpPr>
          <p:grpSpPr bwMode="auto">
            <a:xfrm>
              <a:off x="4014" y="767"/>
              <a:ext cx="771" cy="83"/>
              <a:chOff x="2223" y="2352"/>
              <a:chExt cx="1377" cy="132"/>
            </a:xfrm>
          </p:grpSpPr>
          <p:sp>
            <p:nvSpPr>
              <p:cNvPr id="4139" name="Oval 219"/>
              <p:cNvSpPr>
                <a:spLocks noChangeArrowheads="1"/>
              </p:cNvSpPr>
              <p:nvPr/>
            </p:nvSpPr>
            <p:spPr bwMode="auto">
              <a:xfrm>
                <a:off x="3441" y="2354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40" name="Oval 220"/>
              <p:cNvSpPr>
                <a:spLocks noChangeArrowheads="1"/>
              </p:cNvSpPr>
              <p:nvPr/>
            </p:nvSpPr>
            <p:spPr bwMode="auto">
              <a:xfrm>
                <a:off x="3249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41" name="Oval 221"/>
              <p:cNvSpPr>
                <a:spLocks noChangeArrowheads="1"/>
              </p:cNvSpPr>
              <p:nvPr/>
            </p:nvSpPr>
            <p:spPr bwMode="auto">
              <a:xfrm>
                <a:off x="3039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42" name="Oval 222"/>
              <p:cNvSpPr>
                <a:spLocks noChangeArrowheads="1"/>
              </p:cNvSpPr>
              <p:nvPr/>
            </p:nvSpPr>
            <p:spPr bwMode="auto">
              <a:xfrm>
                <a:off x="2655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43" name="Oval 223"/>
              <p:cNvSpPr>
                <a:spLocks noChangeArrowheads="1"/>
              </p:cNvSpPr>
              <p:nvPr/>
            </p:nvSpPr>
            <p:spPr bwMode="auto">
              <a:xfrm>
                <a:off x="2847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44" name="Oval 224"/>
              <p:cNvSpPr>
                <a:spLocks noChangeArrowheads="1"/>
              </p:cNvSpPr>
              <p:nvPr/>
            </p:nvSpPr>
            <p:spPr bwMode="auto">
              <a:xfrm>
                <a:off x="2223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45" name="Oval 225"/>
              <p:cNvSpPr>
                <a:spLocks noChangeArrowheads="1"/>
              </p:cNvSpPr>
              <p:nvPr/>
            </p:nvSpPr>
            <p:spPr bwMode="auto">
              <a:xfrm>
                <a:off x="2448" y="2352"/>
                <a:ext cx="159" cy="13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4123" name="Group 226"/>
            <p:cNvGrpSpPr>
              <a:grpSpLocks/>
            </p:cNvGrpSpPr>
            <p:nvPr/>
          </p:nvGrpSpPr>
          <p:grpSpPr bwMode="auto">
            <a:xfrm>
              <a:off x="4060" y="862"/>
              <a:ext cx="690" cy="364"/>
              <a:chOff x="2544" y="1824"/>
              <a:chExt cx="1233" cy="447"/>
            </a:xfrm>
          </p:grpSpPr>
          <p:sp>
            <p:nvSpPr>
              <p:cNvPr id="4132" name="Line 227"/>
              <p:cNvSpPr>
                <a:spLocks noChangeShapeType="1"/>
              </p:cNvSpPr>
              <p:nvPr/>
            </p:nvSpPr>
            <p:spPr bwMode="auto">
              <a:xfrm flipV="1">
                <a:off x="3360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33" name="Line 228"/>
              <p:cNvSpPr>
                <a:spLocks noChangeShapeType="1"/>
              </p:cNvSpPr>
              <p:nvPr/>
            </p:nvSpPr>
            <p:spPr bwMode="auto">
              <a:xfrm flipV="1">
                <a:off x="3552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34" name="Line 229"/>
              <p:cNvSpPr>
                <a:spLocks noChangeShapeType="1"/>
              </p:cNvSpPr>
              <p:nvPr/>
            </p:nvSpPr>
            <p:spPr bwMode="auto">
              <a:xfrm flipV="1">
                <a:off x="3777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35" name="Line 230"/>
              <p:cNvSpPr>
                <a:spLocks noChangeShapeType="1"/>
              </p:cNvSpPr>
              <p:nvPr/>
            </p:nvSpPr>
            <p:spPr bwMode="auto">
              <a:xfrm flipV="1">
                <a:off x="2976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36" name="Line 231"/>
              <p:cNvSpPr>
                <a:spLocks noChangeShapeType="1"/>
              </p:cNvSpPr>
              <p:nvPr/>
            </p:nvSpPr>
            <p:spPr bwMode="auto">
              <a:xfrm flipV="1">
                <a:off x="3168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37" name="Line 232"/>
              <p:cNvSpPr>
                <a:spLocks noChangeShapeType="1"/>
              </p:cNvSpPr>
              <p:nvPr/>
            </p:nvSpPr>
            <p:spPr bwMode="auto">
              <a:xfrm flipV="1">
                <a:off x="2544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38" name="Line 233"/>
              <p:cNvSpPr>
                <a:spLocks noChangeShapeType="1"/>
              </p:cNvSpPr>
              <p:nvPr/>
            </p:nvSpPr>
            <p:spPr bwMode="auto">
              <a:xfrm flipV="1">
                <a:off x="2769" y="1824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24" name="Group 234"/>
            <p:cNvGrpSpPr>
              <a:grpSpLocks/>
            </p:cNvGrpSpPr>
            <p:nvPr/>
          </p:nvGrpSpPr>
          <p:grpSpPr bwMode="auto">
            <a:xfrm>
              <a:off x="4243" y="683"/>
              <a:ext cx="366" cy="494"/>
              <a:chOff x="3173" y="1152"/>
              <a:chExt cx="654" cy="784"/>
            </a:xfrm>
          </p:grpSpPr>
          <p:sp>
            <p:nvSpPr>
              <p:cNvPr id="4130" name="Text Box 235"/>
              <p:cNvSpPr txBox="1">
                <a:spLocks noChangeArrowheads="1"/>
              </p:cNvSpPr>
              <p:nvPr/>
            </p:nvSpPr>
            <p:spPr bwMode="auto">
              <a:xfrm>
                <a:off x="3173" y="1495"/>
                <a:ext cx="654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i="1">
                    <a:solidFill>
                      <a:srgbClr val="FF3300"/>
                    </a:solidFill>
                    <a:ea typeface="楷体_GB2312" pitchFamily="49" charset="-122"/>
                  </a:rPr>
                  <a:t>I</a:t>
                </a:r>
                <a:r>
                  <a:rPr lang="en-US" altLang="zh-CN" baseline="-25000">
                    <a:solidFill>
                      <a:srgbClr val="FF3300"/>
                    </a:solidFill>
                    <a:ea typeface="楷体_GB2312" pitchFamily="49" charset="-122"/>
                  </a:rPr>
                  <a:t>CE</a:t>
                </a:r>
                <a:endParaRPr lang="en-US" altLang="zh-CN">
                  <a:solidFill>
                    <a:srgbClr val="FF33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4131" name="Line 236"/>
              <p:cNvSpPr>
                <a:spLocks noChangeShapeType="1"/>
              </p:cNvSpPr>
              <p:nvPr/>
            </p:nvSpPr>
            <p:spPr bwMode="auto">
              <a:xfrm flipH="1">
                <a:off x="3469" y="1152"/>
                <a:ext cx="0" cy="480"/>
              </a:xfrm>
              <a:prstGeom prst="lin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25" name="Group 237"/>
            <p:cNvGrpSpPr>
              <a:grpSpLocks/>
            </p:cNvGrpSpPr>
            <p:nvPr/>
          </p:nvGrpSpPr>
          <p:grpSpPr bwMode="auto">
            <a:xfrm>
              <a:off x="3760" y="735"/>
              <a:ext cx="466" cy="551"/>
              <a:chOff x="1768" y="1142"/>
              <a:chExt cx="833" cy="874"/>
            </a:xfrm>
          </p:grpSpPr>
          <p:sp>
            <p:nvSpPr>
              <p:cNvPr id="4128" name="Line 238"/>
              <p:cNvSpPr>
                <a:spLocks noChangeShapeType="1"/>
              </p:cNvSpPr>
              <p:nvPr/>
            </p:nvSpPr>
            <p:spPr bwMode="auto">
              <a:xfrm flipH="1">
                <a:off x="2160" y="1536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29" name="Text Box 239"/>
              <p:cNvSpPr txBox="1">
                <a:spLocks noChangeArrowheads="1"/>
              </p:cNvSpPr>
              <p:nvPr/>
            </p:nvSpPr>
            <p:spPr bwMode="auto">
              <a:xfrm>
                <a:off x="1768" y="1142"/>
                <a:ext cx="833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i="1">
                    <a:solidFill>
                      <a:srgbClr val="0033CC"/>
                    </a:solidFill>
                    <a:ea typeface="楷体_GB2312" pitchFamily="49" charset="-122"/>
                  </a:rPr>
                  <a:t>I</a:t>
                </a:r>
                <a:r>
                  <a:rPr lang="en-US" altLang="zh-CN" baseline="-25000">
                    <a:solidFill>
                      <a:srgbClr val="0033CC"/>
                    </a:solidFill>
                    <a:ea typeface="楷体_GB2312" pitchFamily="49" charset="-122"/>
                  </a:rPr>
                  <a:t>CBO</a:t>
                </a:r>
                <a:endParaRPr lang="en-US" altLang="zh-CN">
                  <a:ea typeface="楷体_GB2312" pitchFamily="49" charset="-122"/>
                </a:endParaRPr>
              </a:p>
            </p:txBody>
          </p:sp>
        </p:grpSp>
        <p:sp>
          <p:nvSpPr>
            <p:cNvPr id="4126" name="Oval 240"/>
            <p:cNvSpPr>
              <a:spLocks noChangeArrowheads="1"/>
            </p:cNvSpPr>
            <p:nvPr/>
          </p:nvSpPr>
          <p:spPr bwMode="auto">
            <a:xfrm>
              <a:off x="3818" y="1255"/>
              <a:ext cx="80" cy="91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27" name="Line 241"/>
            <p:cNvSpPr>
              <a:spLocks noChangeShapeType="1"/>
            </p:cNvSpPr>
            <p:nvPr/>
          </p:nvSpPr>
          <p:spPr bwMode="auto">
            <a:xfrm flipH="1" flipV="1">
              <a:off x="3872" y="1286"/>
              <a:ext cx="53" cy="15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207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6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6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6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6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6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autoUpdateAnimBg="0"/>
      <p:bldP spid="406647" grpId="0" autoUpdateAnimBg="0"/>
      <p:bldP spid="406648" grpId="0" autoUpdateAnimBg="0"/>
      <p:bldP spid="406652" grpId="0" autoUpdateAnimBg="0"/>
      <p:bldP spid="406653" grpId="0" autoUpdateAnimBg="0"/>
      <p:bldP spid="406654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96900" y="813193"/>
            <a:ext cx="4191000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200" b="1">
                <a:solidFill>
                  <a:srgbClr val="000099"/>
                </a:solidFill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14.5.3</a:t>
            </a:r>
            <a:r>
              <a:rPr lang="en-US" altLang="zh-CN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特性曲线</a:t>
            </a:r>
          </a:p>
        </p:txBody>
      </p:sp>
      <p:sp>
        <p:nvSpPr>
          <p:cNvPr id="407555" name="Text Box 3"/>
          <p:cNvSpPr txBox="1">
            <a:spLocks noChangeArrowheads="1"/>
          </p:cNvSpPr>
          <p:nvPr/>
        </p:nvSpPr>
        <p:spPr bwMode="auto">
          <a:xfrm>
            <a:off x="533400" y="1462480"/>
            <a:ext cx="838200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>
                <a:cs typeface="Times New Roman" panose="02020603050405020304" pitchFamily="18" charset="0"/>
              </a:rPr>
              <a:t>    </a:t>
            </a:r>
            <a:r>
              <a:rPr lang="zh-CN" altLang="en-US" sz="2800">
                <a:cs typeface="Times New Roman" panose="02020603050405020304" pitchFamily="18" charset="0"/>
              </a:rPr>
              <a:t>即晶体管各电极电压与电流的关系曲线，是晶体管内部载流子运动的外部表现，反映了晶体管的性能</a:t>
            </a:r>
            <a:r>
              <a:rPr lang="en-US" altLang="zh-CN" sz="2800">
                <a:cs typeface="Times New Roman" panose="02020603050405020304" pitchFamily="18" charset="0"/>
              </a:rPr>
              <a:t>,</a:t>
            </a:r>
            <a:r>
              <a:rPr lang="zh-CN" altLang="en-US" sz="2800">
                <a:cs typeface="Times New Roman" panose="02020603050405020304" pitchFamily="18" charset="0"/>
              </a:rPr>
              <a:t>是分析放大电路的依据。</a:t>
            </a:r>
          </a:p>
        </p:txBody>
      </p:sp>
      <p:sp>
        <p:nvSpPr>
          <p:cNvPr id="407556" name="Text Box 4"/>
          <p:cNvSpPr txBox="1">
            <a:spLocks noChangeArrowheads="1"/>
          </p:cNvSpPr>
          <p:nvPr/>
        </p:nvSpPr>
        <p:spPr bwMode="auto">
          <a:xfrm>
            <a:off x="533400" y="2957905"/>
            <a:ext cx="8458200" cy="167322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研究特性曲线目的：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直观地分析管子的工作状态</a:t>
            </a:r>
          </a:p>
          <a:p>
            <a:pPr>
              <a:lnSpc>
                <a:spcPct val="120000"/>
              </a:lnSpc>
              <a:spcBef>
                <a:spcPct val="1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合理地选择偏置电路的参数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设计性能良好的电路</a:t>
            </a:r>
          </a:p>
        </p:txBody>
      </p:sp>
      <p:sp>
        <p:nvSpPr>
          <p:cNvPr id="407557" name="Text Box 5"/>
          <p:cNvSpPr txBox="1">
            <a:spLocks noChangeArrowheads="1"/>
          </p:cNvSpPr>
          <p:nvPr/>
        </p:nvSpPr>
        <p:spPr bwMode="auto">
          <a:xfrm>
            <a:off x="228600" y="4561085"/>
            <a:ext cx="8229600" cy="61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>
                <a:cs typeface="Times New Roman" panose="02020603050405020304" pitchFamily="18" charset="0"/>
              </a:rPr>
              <a:t>  </a:t>
            </a:r>
            <a:r>
              <a:rPr lang="zh-CN" altLang="en-US" sz="2800">
                <a:cs typeface="Times New Roman" panose="02020603050405020304" pitchFamily="18" charset="0"/>
              </a:rPr>
              <a:t>重点讨论应用最广泛的共发射极接法的特性曲线</a:t>
            </a:r>
          </a:p>
        </p:txBody>
      </p:sp>
    </p:spTree>
    <p:extLst>
      <p:ext uri="{BB962C8B-B14F-4D97-AF65-F5344CB8AC3E}">
        <p14:creationId xmlns:p14="http://schemas.microsoft.com/office/powerpoint/2010/main" val="1966394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7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07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07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utoUpdateAnimBg="0"/>
      <p:bldP spid="407556" grpId="0" autoUpdateAnimBg="0"/>
      <p:bldP spid="407557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68" descr="图片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928688"/>
            <a:ext cx="5430837" cy="397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8578" name="Text Box 2" descr="80%"/>
          <p:cNvSpPr txBox="1">
            <a:spLocks noChangeArrowheads="1"/>
          </p:cNvSpPr>
          <p:nvPr/>
        </p:nvSpPr>
        <p:spPr bwMode="auto">
          <a:xfrm>
            <a:off x="1104900" y="5578506"/>
            <a:ext cx="6781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E60000"/>
                </a:solidFill>
              </a:rPr>
              <a:t>　发射极是输入回路、输出回路的公共端 </a:t>
            </a:r>
          </a:p>
        </p:txBody>
      </p:sp>
      <p:sp>
        <p:nvSpPr>
          <p:cNvPr id="408579" name="Rectangle 3" descr="40%"/>
          <p:cNvSpPr>
            <a:spLocks noChangeArrowheads="1"/>
          </p:cNvSpPr>
          <p:nvPr/>
        </p:nvSpPr>
        <p:spPr bwMode="auto">
          <a:xfrm>
            <a:off x="3882389" y="4948101"/>
            <a:ext cx="2038035" cy="46384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0099"/>
                </a:solidFill>
              </a:rPr>
              <a:t>共发射极电路</a:t>
            </a:r>
          </a:p>
        </p:txBody>
      </p:sp>
      <p:sp>
        <p:nvSpPr>
          <p:cNvPr id="408580" name="Text Box 4"/>
          <p:cNvSpPr txBox="1">
            <a:spLocks noChangeArrowheads="1"/>
          </p:cNvSpPr>
          <p:nvPr/>
        </p:nvSpPr>
        <p:spPr bwMode="auto">
          <a:xfrm>
            <a:off x="2987675" y="3500438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输入回路</a:t>
            </a:r>
          </a:p>
        </p:txBody>
      </p:sp>
      <p:sp>
        <p:nvSpPr>
          <p:cNvPr id="408581" name="Text Box 5"/>
          <p:cNvSpPr txBox="1">
            <a:spLocks noChangeArrowheads="1"/>
          </p:cNvSpPr>
          <p:nvPr/>
        </p:nvSpPr>
        <p:spPr bwMode="auto">
          <a:xfrm>
            <a:off x="5191125" y="3512990"/>
            <a:ext cx="2117725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输出回路</a:t>
            </a:r>
          </a:p>
        </p:txBody>
      </p:sp>
      <p:sp>
        <p:nvSpPr>
          <p:cNvPr id="408582" name="Text Box 6"/>
          <p:cNvSpPr txBox="1">
            <a:spLocks noChangeArrowheads="1"/>
          </p:cNvSpPr>
          <p:nvPr/>
        </p:nvSpPr>
        <p:spPr bwMode="auto">
          <a:xfrm>
            <a:off x="369224" y="620744"/>
            <a:ext cx="4670166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宋体" pitchFamily="2" charset="-122"/>
              </a:rPr>
              <a:t> </a:t>
            </a:r>
            <a:r>
              <a:rPr lang="zh-CN" altLang="en-US" sz="2800" b="1">
                <a:solidFill>
                  <a:srgbClr val="000099"/>
                </a:solidFill>
                <a:latin typeface="宋体" pitchFamily="2" charset="-122"/>
              </a:rPr>
              <a:t>测量晶体管特性的实验线路</a:t>
            </a: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4805363" y="4310063"/>
            <a:ext cx="327025" cy="244475"/>
            <a:chOff x="3027" y="2619"/>
            <a:chExt cx="206" cy="154"/>
          </a:xfrm>
        </p:grpSpPr>
        <p:grpSp>
          <p:nvGrpSpPr>
            <p:cNvPr id="50191" name="Group 58"/>
            <p:cNvGrpSpPr>
              <a:grpSpLocks/>
            </p:cNvGrpSpPr>
            <p:nvPr/>
          </p:nvGrpSpPr>
          <p:grpSpPr bwMode="auto">
            <a:xfrm>
              <a:off x="3027" y="2619"/>
              <a:ext cx="206" cy="154"/>
              <a:chOff x="2976" y="2688"/>
              <a:chExt cx="192" cy="144"/>
            </a:xfrm>
          </p:grpSpPr>
          <p:sp>
            <p:nvSpPr>
              <p:cNvPr id="50193" name="Line 59"/>
              <p:cNvSpPr>
                <a:spLocks noChangeShapeType="1"/>
              </p:cNvSpPr>
              <p:nvPr/>
            </p:nvSpPr>
            <p:spPr bwMode="auto">
              <a:xfrm>
                <a:off x="3072" y="268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50194" name="Line 60"/>
              <p:cNvSpPr>
                <a:spLocks noChangeShapeType="1"/>
              </p:cNvSpPr>
              <p:nvPr/>
            </p:nvSpPr>
            <p:spPr bwMode="auto">
              <a:xfrm>
                <a:off x="2976" y="2832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50192" name="Oval 61"/>
            <p:cNvSpPr>
              <a:spLocks noChangeArrowheads="1"/>
            </p:cNvSpPr>
            <p:nvPr/>
          </p:nvSpPr>
          <p:spPr bwMode="auto">
            <a:xfrm>
              <a:off x="3104" y="2624"/>
              <a:ext cx="48" cy="4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" name="Group 62"/>
          <p:cNvGrpSpPr>
            <a:grpSpLocks/>
          </p:cNvGrpSpPr>
          <p:nvPr/>
        </p:nvGrpSpPr>
        <p:grpSpPr bwMode="auto">
          <a:xfrm>
            <a:off x="2984500" y="2768600"/>
            <a:ext cx="1525588" cy="1130300"/>
            <a:chOff x="1880" y="1744"/>
            <a:chExt cx="961" cy="712"/>
          </a:xfrm>
        </p:grpSpPr>
        <p:sp>
          <p:nvSpPr>
            <p:cNvPr id="50189" name="Freeform 63"/>
            <p:cNvSpPr>
              <a:spLocks/>
            </p:cNvSpPr>
            <p:nvPr/>
          </p:nvSpPr>
          <p:spPr bwMode="auto">
            <a:xfrm>
              <a:off x="1880" y="1744"/>
              <a:ext cx="952" cy="614"/>
            </a:xfrm>
            <a:custGeom>
              <a:avLst/>
              <a:gdLst>
                <a:gd name="T0" fmla="*/ 0 w 1544"/>
                <a:gd name="T1" fmla="*/ 554 h 828"/>
                <a:gd name="T2" fmla="*/ 10 w 1544"/>
                <a:gd name="T3" fmla="*/ 397 h 828"/>
                <a:gd name="T4" fmla="*/ 63 w 1544"/>
                <a:gd name="T5" fmla="*/ 245 h 828"/>
                <a:gd name="T6" fmla="*/ 229 w 1544"/>
                <a:gd name="T7" fmla="*/ 84 h 828"/>
                <a:gd name="T8" fmla="*/ 360 w 1544"/>
                <a:gd name="T9" fmla="*/ 24 h 828"/>
                <a:gd name="T10" fmla="*/ 463 w 1544"/>
                <a:gd name="T11" fmla="*/ 3 h 828"/>
                <a:gd name="T12" fmla="*/ 663 w 1544"/>
                <a:gd name="T13" fmla="*/ 43 h 828"/>
                <a:gd name="T14" fmla="*/ 830 w 1544"/>
                <a:gd name="T15" fmla="*/ 165 h 828"/>
                <a:gd name="T16" fmla="*/ 930 w 1544"/>
                <a:gd name="T17" fmla="*/ 326 h 828"/>
                <a:gd name="T18" fmla="*/ 950 w 1544"/>
                <a:gd name="T19" fmla="*/ 458 h 828"/>
                <a:gd name="T20" fmla="*/ 940 w 1544"/>
                <a:gd name="T21" fmla="*/ 614 h 8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44"/>
                <a:gd name="T34" fmla="*/ 0 h 828"/>
                <a:gd name="T35" fmla="*/ 1544 w 1544"/>
                <a:gd name="T36" fmla="*/ 828 h 8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44" h="828">
                  <a:moveTo>
                    <a:pt x="0" y="747"/>
                  </a:moveTo>
                  <a:cubicBezTo>
                    <a:pt x="0" y="712"/>
                    <a:pt x="0" y="605"/>
                    <a:pt x="17" y="536"/>
                  </a:cubicBezTo>
                  <a:cubicBezTo>
                    <a:pt x="34" y="467"/>
                    <a:pt x="43" y="400"/>
                    <a:pt x="102" y="330"/>
                  </a:cubicBezTo>
                  <a:cubicBezTo>
                    <a:pt x="161" y="260"/>
                    <a:pt x="292" y="162"/>
                    <a:pt x="372" y="113"/>
                  </a:cubicBezTo>
                  <a:cubicBezTo>
                    <a:pt x="452" y="64"/>
                    <a:pt x="521" y="51"/>
                    <a:pt x="584" y="33"/>
                  </a:cubicBezTo>
                  <a:cubicBezTo>
                    <a:pt x="647" y="15"/>
                    <a:pt x="669" y="0"/>
                    <a:pt x="751" y="4"/>
                  </a:cubicBezTo>
                  <a:cubicBezTo>
                    <a:pt x="833" y="8"/>
                    <a:pt x="976" y="22"/>
                    <a:pt x="1075" y="58"/>
                  </a:cubicBezTo>
                  <a:cubicBezTo>
                    <a:pt x="1175" y="95"/>
                    <a:pt x="1274" y="158"/>
                    <a:pt x="1346" y="222"/>
                  </a:cubicBezTo>
                  <a:cubicBezTo>
                    <a:pt x="1418" y="285"/>
                    <a:pt x="1476" y="373"/>
                    <a:pt x="1508" y="439"/>
                  </a:cubicBezTo>
                  <a:cubicBezTo>
                    <a:pt x="1540" y="505"/>
                    <a:pt x="1538" y="552"/>
                    <a:pt x="1541" y="617"/>
                  </a:cubicBezTo>
                  <a:cubicBezTo>
                    <a:pt x="1544" y="682"/>
                    <a:pt x="1528" y="784"/>
                    <a:pt x="1525" y="82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90" name="Line 64"/>
            <p:cNvSpPr>
              <a:spLocks noChangeShapeType="1"/>
            </p:cNvSpPr>
            <p:nvPr/>
          </p:nvSpPr>
          <p:spPr bwMode="auto">
            <a:xfrm rot="21418607" flipH="1">
              <a:off x="2795" y="2229"/>
              <a:ext cx="46" cy="22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5026025" y="2743200"/>
            <a:ext cx="1716088" cy="1262063"/>
            <a:chOff x="3166" y="1728"/>
            <a:chExt cx="1081" cy="795"/>
          </a:xfrm>
        </p:grpSpPr>
        <p:sp>
          <p:nvSpPr>
            <p:cNvPr id="50187" name="Freeform 66"/>
            <p:cNvSpPr>
              <a:spLocks/>
            </p:cNvSpPr>
            <p:nvPr/>
          </p:nvSpPr>
          <p:spPr bwMode="auto">
            <a:xfrm>
              <a:off x="3166" y="1728"/>
              <a:ext cx="1071" cy="739"/>
            </a:xfrm>
            <a:custGeom>
              <a:avLst/>
              <a:gdLst>
                <a:gd name="T0" fmla="*/ 0 w 1544"/>
                <a:gd name="T1" fmla="*/ 667 h 828"/>
                <a:gd name="T2" fmla="*/ 12 w 1544"/>
                <a:gd name="T3" fmla="*/ 478 h 828"/>
                <a:gd name="T4" fmla="*/ 71 w 1544"/>
                <a:gd name="T5" fmla="*/ 295 h 828"/>
                <a:gd name="T6" fmla="*/ 258 w 1544"/>
                <a:gd name="T7" fmla="*/ 101 h 828"/>
                <a:gd name="T8" fmla="*/ 405 w 1544"/>
                <a:gd name="T9" fmla="*/ 29 h 828"/>
                <a:gd name="T10" fmla="*/ 521 w 1544"/>
                <a:gd name="T11" fmla="*/ 4 h 828"/>
                <a:gd name="T12" fmla="*/ 746 w 1544"/>
                <a:gd name="T13" fmla="*/ 52 h 828"/>
                <a:gd name="T14" fmla="*/ 934 w 1544"/>
                <a:gd name="T15" fmla="*/ 198 h 828"/>
                <a:gd name="T16" fmla="*/ 1046 w 1544"/>
                <a:gd name="T17" fmla="*/ 392 h 828"/>
                <a:gd name="T18" fmla="*/ 1069 w 1544"/>
                <a:gd name="T19" fmla="*/ 551 h 828"/>
                <a:gd name="T20" fmla="*/ 1058 w 1544"/>
                <a:gd name="T21" fmla="*/ 739 h 8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44"/>
                <a:gd name="T34" fmla="*/ 0 h 828"/>
                <a:gd name="T35" fmla="*/ 1544 w 1544"/>
                <a:gd name="T36" fmla="*/ 828 h 8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44" h="828">
                  <a:moveTo>
                    <a:pt x="0" y="747"/>
                  </a:moveTo>
                  <a:cubicBezTo>
                    <a:pt x="0" y="712"/>
                    <a:pt x="0" y="605"/>
                    <a:pt x="17" y="536"/>
                  </a:cubicBezTo>
                  <a:cubicBezTo>
                    <a:pt x="34" y="467"/>
                    <a:pt x="43" y="400"/>
                    <a:pt x="102" y="330"/>
                  </a:cubicBezTo>
                  <a:cubicBezTo>
                    <a:pt x="161" y="260"/>
                    <a:pt x="292" y="162"/>
                    <a:pt x="372" y="113"/>
                  </a:cubicBezTo>
                  <a:cubicBezTo>
                    <a:pt x="452" y="64"/>
                    <a:pt x="521" y="51"/>
                    <a:pt x="584" y="33"/>
                  </a:cubicBezTo>
                  <a:cubicBezTo>
                    <a:pt x="647" y="15"/>
                    <a:pt x="669" y="0"/>
                    <a:pt x="751" y="4"/>
                  </a:cubicBezTo>
                  <a:cubicBezTo>
                    <a:pt x="833" y="8"/>
                    <a:pt x="976" y="22"/>
                    <a:pt x="1075" y="58"/>
                  </a:cubicBezTo>
                  <a:cubicBezTo>
                    <a:pt x="1175" y="95"/>
                    <a:pt x="1274" y="158"/>
                    <a:pt x="1346" y="222"/>
                  </a:cubicBezTo>
                  <a:cubicBezTo>
                    <a:pt x="1418" y="285"/>
                    <a:pt x="1476" y="373"/>
                    <a:pt x="1508" y="439"/>
                  </a:cubicBezTo>
                  <a:cubicBezTo>
                    <a:pt x="1540" y="505"/>
                    <a:pt x="1538" y="552"/>
                    <a:pt x="1541" y="617"/>
                  </a:cubicBezTo>
                  <a:cubicBezTo>
                    <a:pt x="1544" y="682"/>
                    <a:pt x="1528" y="784"/>
                    <a:pt x="1525" y="82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88" name="Line 67"/>
            <p:cNvSpPr>
              <a:spLocks noChangeShapeType="1"/>
            </p:cNvSpPr>
            <p:nvPr/>
          </p:nvSpPr>
          <p:spPr bwMode="auto">
            <a:xfrm rot="21418607" flipH="1">
              <a:off x="4201" y="2296"/>
              <a:ext cx="46" cy="22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8238062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08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08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8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8" grpId="0" autoUpdateAnimBg="0"/>
      <p:bldP spid="408579" grpId="0"/>
      <p:bldP spid="408580" grpId="0" autoUpdateAnimBg="0"/>
      <p:bldP spid="408581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15293" y="623463"/>
            <a:ext cx="2438400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输入特性</a:t>
            </a:r>
          </a:p>
        </p:txBody>
      </p:sp>
      <p:graphicFrame>
        <p:nvGraphicFramePr>
          <p:cNvPr id="409604" name="Object 4"/>
          <p:cNvGraphicFramePr>
            <a:graphicFrameLocks noChangeAspect="1"/>
          </p:cNvGraphicFramePr>
          <p:nvPr>
            <p:extLst/>
          </p:nvPr>
        </p:nvGraphicFramePr>
        <p:xfrm>
          <a:off x="2634606" y="586951"/>
          <a:ext cx="3290887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公式" r:id="rId3" imgW="1346040" imgH="291960" progId="Equation.3">
                  <p:embed/>
                </p:oleObj>
              </mc:Choice>
              <mc:Fallback>
                <p:oleObj name="公式" r:id="rId3" imgW="13460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606" y="586951"/>
                        <a:ext cx="3290887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05" name="Text Box 5"/>
          <p:cNvSpPr txBox="1">
            <a:spLocks noChangeArrowheads="1"/>
          </p:cNvSpPr>
          <p:nvPr/>
        </p:nvSpPr>
        <p:spPr bwMode="auto">
          <a:xfrm>
            <a:off x="521643" y="1152101"/>
            <a:ext cx="2590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非线性</a:t>
            </a:r>
          </a:p>
        </p:txBody>
      </p:sp>
      <p:sp>
        <p:nvSpPr>
          <p:cNvPr id="409606" name="AutoShape 6"/>
          <p:cNvSpPr>
            <a:spLocks noChangeArrowheads="1"/>
          </p:cNvSpPr>
          <p:nvPr/>
        </p:nvSpPr>
        <p:spPr bwMode="auto">
          <a:xfrm>
            <a:off x="4412606" y="1817645"/>
            <a:ext cx="4267200" cy="2726563"/>
          </a:xfrm>
          <a:prstGeom prst="wedgeRoundRectCallout">
            <a:avLst>
              <a:gd name="adj1" fmla="val -37278"/>
              <a:gd name="adj2" fmla="val -35449"/>
              <a:gd name="adj3" fmla="val 16667"/>
            </a:avLst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正常工作时发射结电压： 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NPN</a:t>
            </a:r>
            <a:r>
              <a:rPr lang="zh-CN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型硅管</a:t>
            </a:r>
          </a:p>
          <a:p>
            <a:pPr>
              <a:lnSpc>
                <a:spcPct val="110000"/>
              </a:lnSpc>
              <a:defRPr/>
            </a:pPr>
            <a:r>
              <a:rPr lang="zh-CN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 0.6 ~ 0.7V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PNP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型锗管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  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 0.2 ~  0.3V</a:t>
            </a:r>
          </a:p>
        </p:txBody>
      </p:sp>
      <p:sp>
        <p:nvSpPr>
          <p:cNvPr id="409653" name="Text Box 53"/>
          <p:cNvSpPr txBox="1">
            <a:spLocks noChangeArrowheads="1"/>
          </p:cNvSpPr>
          <p:nvPr/>
        </p:nvSpPr>
        <p:spPr bwMode="auto">
          <a:xfrm>
            <a:off x="1462692" y="5252613"/>
            <a:ext cx="24994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cs typeface="Times New Roman" panose="02020603050405020304" pitchFamily="18" charset="0"/>
              </a:rPr>
              <a:t>3DG100</a:t>
            </a:r>
            <a:r>
              <a:rPr lang="zh-CN" altLang="en-US">
                <a:cs typeface="Times New Roman" panose="02020603050405020304" pitchFamily="18" charset="0"/>
              </a:rPr>
              <a:t>晶体管的</a:t>
            </a:r>
          </a:p>
          <a:p>
            <a:pPr algn="ctr" eaLnBrk="1" hangingPunct="1"/>
            <a:r>
              <a:rPr lang="zh-CN" altLang="en-US">
                <a:cs typeface="Times New Roman" panose="02020603050405020304" pitchFamily="18" charset="0"/>
              </a:rPr>
              <a:t>输入特性曲线</a:t>
            </a:r>
          </a:p>
        </p:txBody>
      </p:sp>
      <p:sp>
        <p:nvSpPr>
          <p:cNvPr id="409675" name="AutoShape 75" descr="20%"/>
          <p:cNvSpPr>
            <a:spLocks noChangeArrowheads="1"/>
          </p:cNvSpPr>
          <p:nvPr/>
        </p:nvSpPr>
        <p:spPr bwMode="auto">
          <a:xfrm>
            <a:off x="3341043" y="5093256"/>
            <a:ext cx="2006600" cy="1299790"/>
          </a:xfrm>
          <a:prstGeom prst="wedgeRoundRectCallout">
            <a:avLst>
              <a:gd name="adj1" fmla="val -88449"/>
              <a:gd name="adj2" fmla="val -73458"/>
              <a:gd name="adj3" fmla="val 16667"/>
            </a:avLst>
          </a:prstGeom>
          <a:pattFill prst="pct20">
            <a:fgClr>
              <a:srgbClr val="00FFCC"/>
            </a:fgClr>
            <a:bgClr>
              <a:srgbClr val="FFFFFF"/>
            </a:bgClr>
          </a:pattFill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死区电压：硅管</a:t>
            </a:r>
            <a:r>
              <a:rPr lang="en-US" altLang="zh-CN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0.5V</a:t>
            </a:r>
            <a:r>
              <a:rPr lang="zh-CN" altLang="en-US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，锗管</a:t>
            </a:r>
            <a:r>
              <a:rPr lang="en-US" altLang="zh-CN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0.1V</a:t>
            </a:r>
            <a:r>
              <a:rPr lang="zh-CN" altLang="en-US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09676" name="Picture 76" descr="图片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56" y="1633113"/>
            <a:ext cx="3524250" cy="357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769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0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5" grpId="0" autoUpdateAnimBg="0"/>
      <p:bldP spid="409606" grpId="0" autoUpdateAnimBg="0"/>
      <p:bldP spid="409653" grpId="0" autoUpdateAnimBg="0"/>
      <p:bldP spid="409675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98786" y="484109"/>
            <a:ext cx="26670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输出特性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>
            <p:extLst/>
          </p:nvPr>
        </p:nvGraphicFramePr>
        <p:xfrm>
          <a:off x="2578399" y="458709"/>
          <a:ext cx="318928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公式" r:id="rId3" imgW="1295280" imgH="291960" progId="Equation.3">
                  <p:embed/>
                </p:oleObj>
              </mc:Choice>
              <mc:Fallback>
                <p:oleObj name="公式" r:id="rId3" imgW="12952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399" y="458709"/>
                        <a:ext cx="318928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28" name="Text Box 4"/>
          <p:cNvSpPr txBox="1">
            <a:spLocks noChangeArrowheads="1"/>
          </p:cNvSpPr>
          <p:nvPr/>
        </p:nvSpPr>
        <p:spPr bwMode="auto">
          <a:xfrm>
            <a:off x="5662911" y="5183109"/>
            <a:ext cx="240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solidFill>
                  <a:srgbClr val="000099"/>
                </a:solidFill>
                <a:cs typeface="Times New Roman" panose="02020603050405020304" pitchFamily="18" charset="0"/>
              </a:rPr>
              <a:t>     </a:t>
            </a:r>
            <a:r>
              <a:rPr lang="zh-CN" altLang="en-US">
                <a:solidFill>
                  <a:srgbClr val="000099"/>
                </a:solidFill>
                <a:cs typeface="Times New Roman" panose="02020603050405020304" pitchFamily="18" charset="0"/>
              </a:rPr>
              <a:t>共发射极电路</a:t>
            </a:r>
          </a:p>
        </p:txBody>
      </p:sp>
      <p:sp>
        <p:nvSpPr>
          <p:cNvPr id="410700" name="Text Box 76"/>
          <p:cNvSpPr txBox="1">
            <a:spLocks noChangeArrowheads="1"/>
          </p:cNvSpPr>
          <p:nvPr/>
        </p:nvSpPr>
        <p:spPr bwMode="auto">
          <a:xfrm>
            <a:off x="1006774" y="6149897"/>
            <a:ext cx="510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99"/>
                </a:solidFill>
                <a:cs typeface="Times New Roman" panose="02020603050405020304" pitchFamily="18" charset="0"/>
              </a:rPr>
              <a:t>3DG100</a:t>
            </a:r>
            <a:r>
              <a:rPr lang="zh-CN" altLang="en-US">
                <a:solidFill>
                  <a:srgbClr val="000099"/>
                </a:solidFill>
                <a:cs typeface="Times New Roman" panose="02020603050405020304" pitchFamily="18" charset="0"/>
              </a:rPr>
              <a:t>晶体管的输出特性曲线</a:t>
            </a:r>
          </a:p>
        </p:txBody>
      </p:sp>
      <p:sp>
        <p:nvSpPr>
          <p:cNvPr id="410701" name="Text Box 77"/>
          <p:cNvSpPr txBox="1">
            <a:spLocks noChangeArrowheads="1"/>
          </p:cNvSpPr>
          <p:nvPr/>
        </p:nvSpPr>
        <p:spPr bwMode="auto">
          <a:xfrm>
            <a:off x="482899" y="1061959"/>
            <a:ext cx="815975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800">
                <a:cs typeface="Times New Roman" panose="02020603050405020304" pitchFamily="18" charset="0"/>
              </a:rPr>
              <a:t>     </a:t>
            </a:r>
            <a:r>
              <a:rPr lang="zh-CN" altLang="en-US" sz="2800">
                <a:cs typeface="Times New Roman" panose="02020603050405020304" pitchFamily="18" charset="0"/>
              </a:rPr>
              <a:t>在不同的 </a:t>
            </a:r>
            <a:r>
              <a:rPr lang="en-US" altLang="zh-CN" sz="2800" i="1"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cs typeface="Times New Roman" panose="02020603050405020304" pitchFamily="18" charset="0"/>
              </a:rPr>
              <a:t>B</a:t>
            </a:r>
            <a:r>
              <a:rPr lang="zh-CN" altLang="en-US" sz="2800">
                <a:cs typeface="Times New Roman" panose="02020603050405020304" pitchFamily="18" charset="0"/>
              </a:rPr>
              <a:t>下，可得出不同的曲线，所以晶体管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>
                <a:cs typeface="Times New Roman" panose="02020603050405020304" pitchFamily="18" charset="0"/>
              </a:rPr>
              <a:t>的输出特性曲线是一组曲线。</a:t>
            </a:r>
          </a:p>
        </p:txBody>
      </p:sp>
      <p:pic>
        <p:nvPicPr>
          <p:cNvPr id="410702" name="Picture 78" descr="图片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536" y="2293859"/>
            <a:ext cx="41243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03" name="Picture 79" descr="图片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36" y="2039859"/>
            <a:ext cx="5345113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311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0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0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0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8" grpId="0" autoUpdateAnimBg="0"/>
      <p:bldP spid="410700" grpId="0" autoUpdateAnimBg="0"/>
      <p:bldP spid="410701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77" descr="图片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195779"/>
            <a:ext cx="4929187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6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39750" y="538429"/>
            <a:ext cx="26670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输出特性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>
            <p:extLst/>
          </p:nvPr>
        </p:nvGraphicFramePr>
        <p:xfrm>
          <a:off x="2614613" y="513029"/>
          <a:ext cx="318928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公式" r:id="rId4" imgW="1295280" imgH="291960" progId="Equation.3">
                  <p:embed/>
                </p:oleObj>
              </mc:Choice>
              <mc:Fallback>
                <p:oleObj name="公式" r:id="rId4" imgW="12952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4613" y="513029"/>
                        <a:ext cx="318928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652" name="Text Box 4"/>
          <p:cNvSpPr txBox="1">
            <a:spLocks noChangeArrowheads="1"/>
          </p:cNvSpPr>
          <p:nvPr/>
        </p:nvSpPr>
        <p:spPr bwMode="auto">
          <a:xfrm>
            <a:off x="609600" y="1144854"/>
            <a:ext cx="80772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2800">
                <a:solidFill>
                  <a:srgbClr val="333300"/>
                </a:solidFill>
                <a:cs typeface="Times New Roman" panose="02020603050405020304" pitchFamily="18" charset="0"/>
              </a:rPr>
              <a:t>    </a:t>
            </a:r>
            <a:r>
              <a:rPr lang="zh-CN" altLang="en-US" sz="2800">
                <a:solidFill>
                  <a:srgbClr val="333300"/>
                </a:solidFill>
                <a:cs typeface="Times New Roman" panose="02020603050405020304" pitchFamily="18" charset="0"/>
              </a:rPr>
              <a:t>晶体管有三种工作状态，因而输出特性曲线分为三个工作区</a:t>
            </a:r>
          </a:p>
        </p:txBody>
      </p:sp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762000" y="6229617"/>
            <a:ext cx="510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99"/>
                </a:solidFill>
                <a:cs typeface="Times New Roman" panose="02020603050405020304" pitchFamily="18" charset="0"/>
              </a:rPr>
              <a:t>3DG100</a:t>
            </a:r>
            <a:r>
              <a:rPr lang="zh-CN" altLang="en-US">
                <a:solidFill>
                  <a:srgbClr val="000099"/>
                </a:solidFill>
                <a:cs typeface="Times New Roman" panose="02020603050405020304" pitchFamily="18" charset="0"/>
              </a:rPr>
              <a:t>晶体管的输出特性曲线</a:t>
            </a:r>
          </a:p>
        </p:txBody>
      </p:sp>
      <p:sp>
        <p:nvSpPr>
          <p:cNvPr id="411693" name="Text Box 45"/>
          <p:cNvSpPr txBox="1">
            <a:spLocks noChangeArrowheads="1"/>
          </p:cNvSpPr>
          <p:nvPr/>
        </p:nvSpPr>
        <p:spPr bwMode="auto">
          <a:xfrm>
            <a:off x="4944911" y="1805285"/>
            <a:ext cx="1773540" cy="52540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放大区</a:t>
            </a:r>
          </a:p>
        </p:txBody>
      </p:sp>
      <p:sp>
        <p:nvSpPr>
          <p:cNvPr id="411694" name="Text Box 46"/>
          <p:cNvSpPr txBox="1">
            <a:spLocks noChangeArrowheads="1"/>
          </p:cNvSpPr>
          <p:nvPr/>
        </p:nvSpPr>
        <p:spPr bwMode="auto">
          <a:xfrm>
            <a:off x="4959350" y="2257619"/>
            <a:ext cx="4184650" cy="207659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发射结处于正向偏置、集电结处于反向偏置，</a:t>
            </a:r>
          </a:p>
          <a:p>
            <a:pPr>
              <a:lnSpc>
                <a:spcPct val="115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晶体管工作于放大状态。</a:t>
            </a:r>
          </a:p>
          <a:p>
            <a:pPr>
              <a:lnSpc>
                <a:spcPct val="115000"/>
              </a:lnSpc>
              <a:defRPr/>
            </a:pPr>
            <a:r>
              <a:rPr lang="zh-CN" altLang="en-US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 I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B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具有恒流特性。</a:t>
            </a:r>
          </a:p>
        </p:txBody>
      </p:sp>
      <p:sp>
        <p:nvSpPr>
          <p:cNvPr id="411695" name="Rectangle 47"/>
          <p:cNvSpPr>
            <a:spLocks noChangeArrowheads="1"/>
          </p:cNvSpPr>
          <p:nvPr/>
        </p:nvSpPr>
        <p:spPr bwMode="auto">
          <a:xfrm>
            <a:off x="5035550" y="4399229"/>
            <a:ext cx="4038600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>
                <a:cs typeface="Times New Roman" panose="02020603050405020304" pitchFamily="18" charset="0"/>
              </a:rPr>
              <a:t>对 </a:t>
            </a:r>
            <a:r>
              <a:rPr lang="en-US" altLang="zh-CN" sz="2800">
                <a:solidFill>
                  <a:srgbClr val="006600"/>
                </a:solidFill>
                <a:cs typeface="Times New Roman" panose="02020603050405020304" pitchFamily="18" charset="0"/>
              </a:rPr>
              <a:t>NPN </a:t>
            </a:r>
            <a:r>
              <a:rPr lang="zh-CN" altLang="en-US" sz="2800">
                <a:solidFill>
                  <a:srgbClr val="006600"/>
                </a:solidFill>
                <a:cs typeface="Times New Roman" panose="02020603050405020304" pitchFamily="18" charset="0"/>
              </a:rPr>
              <a:t>型管：</a:t>
            </a:r>
            <a:endParaRPr lang="zh-CN" altLang="en-US" sz="280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800" i="1">
                <a:solidFill>
                  <a:srgbClr val="CC0000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sz="2800" i="1">
                <a:solidFill>
                  <a:srgbClr val="CC00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CC0000"/>
                </a:solidFill>
                <a:cs typeface="Times New Roman" panose="02020603050405020304" pitchFamily="18" charset="0"/>
              </a:rPr>
              <a:t>BE</a:t>
            </a:r>
            <a:r>
              <a:rPr lang="en-US" altLang="zh-CN" sz="2800" i="1">
                <a:solidFill>
                  <a:srgbClr val="CC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约为 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</a:rPr>
              <a:t>0.7V</a:t>
            </a: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左右，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 i="1">
                <a:solidFill>
                  <a:srgbClr val="CC0000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sz="2800" i="1">
                <a:solidFill>
                  <a:srgbClr val="CC00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CC0000"/>
                </a:solidFill>
                <a:cs typeface="Times New Roman" panose="02020603050405020304" pitchFamily="18" charset="0"/>
              </a:rPr>
              <a:t>CE</a:t>
            </a:r>
            <a:r>
              <a:rPr lang="en-US" altLang="zh-CN" sz="2800" i="1">
                <a:solidFill>
                  <a:srgbClr val="CC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</a:rPr>
              <a:t>&gt; </a:t>
            </a:r>
            <a:r>
              <a:rPr lang="en-US" altLang="zh-CN" sz="2800" i="1">
                <a:solidFill>
                  <a:srgbClr val="CC00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CC0000"/>
                </a:solidFill>
                <a:cs typeface="Times New Roman" panose="02020603050405020304" pitchFamily="18" charset="0"/>
              </a:rPr>
              <a:t>BE</a:t>
            </a:r>
            <a:r>
              <a:rPr lang="zh-CN" altLang="en-US" sz="2800"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419100" y="3889642"/>
            <a:ext cx="1990725" cy="1039812"/>
            <a:chOff x="264" y="2319"/>
            <a:chExt cx="1254" cy="655"/>
          </a:xfrm>
        </p:grpSpPr>
        <p:sp>
          <p:nvSpPr>
            <p:cNvPr id="7191" name="Line 61"/>
            <p:cNvSpPr>
              <a:spLocks noChangeShapeType="1"/>
            </p:cNvSpPr>
            <p:nvPr/>
          </p:nvSpPr>
          <p:spPr bwMode="auto">
            <a:xfrm flipH="1">
              <a:off x="576" y="2487"/>
              <a:ext cx="942" cy="0"/>
            </a:xfrm>
            <a:prstGeom prst="line">
              <a:avLst/>
            </a:prstGeom>
            <a:noFill/>
            <a:ln w="28575">
              <a:solidFill>
                <a:srgbClr val="0066CC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2" name="Line 62"/>
            <p:cNvSpPr>
              <a:spLocks noChangeShapeType="1"/>
            </p:cNvSpPr>
            <p:nvPr/>
          </p:nvSpPr>
          <p:spPr bwMode="auto">
            <a:xfrm flipH="1">
              <a:off x="570" y="2840"/>
              <a:ext cx="942" cy="0"/>
            </a:xfrm>
            <a:prstGeom prst="line">
              <a:avLst/>
            </a:prstGeom>
            <a:noFill/>
            <a:ln w="28575">
              <a:solidFill>
                <a:srgbClr val="0066CC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3" name="Text Box 63"/>
            <p:cNvSpPr txBox="1">
              <a:spLocks noChangeArrowheads="1"/>
            </p:cNvSpPr>
            <p:nvPr/>
          </p:nvSpPr>
          <p:spPr bwMode="auto">
            <a:xfrm>
              <a:off x="284" y="2319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>
                  <a:cs typeface="Times New Roman" panose="02020603050405020304" pitchFamily="18" charset="0"/>
                </a:rPr>
                <a:t>2.3</a:t>
              </a:r>
            </a:p>
          </p:txBody>
        </p:sp>
        <p:sp>
          <p:nvSpPr>
            <p:cNvPr id="7194" name="Text Box 64"/>
            <p:cNvSpPr txBox="1">
              <a:spLocks noChangeArrowheads="1"/>
            </p:cNvSpPr>
            <p:nvPr/>
          </p:nvSpPr>
          <p:spPr bwMode="auto">
            <a:xfrm>
              <a:off x="264" y="2686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>
                  <a:cs typeface="Times New Roman" panose="02020603050405020304" pitchFamily="18" charset="0"/>
                </a:rPr>
                <a:t>1.5</a:t>
              </a:r>
            </a:p>
          </p:txBody>
        </p:sp>
      </p:grpSp>
      <p:sp>
        <p:nvSpPr>
          <p:cNvPr id="411713" name="Line 65"/>
          <p:cNvSpPr>
            <a:spLocks noChangeShapeType="1"/>
          </p:cNvSpPr>
          <p:nvPr/>
        </p:nvSpPr>
        <p:spPr bwMode="auto">
          <a:xfrm>
            <a:off x="2565400" y="4170629"/>
            <a:ext cx="0" cy="1714500"/>
          </a:xfrm>
          <a:prstGeom prst="line">
            <a:avLst/>
          </a:prstGeom>
          <a:noFill/>
          <a:ln w="28575">
            <a:solidFill>
              <a:srgbClr val="0066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2527303" y="3675329"/>
            <a:ext cx="454026" cy="1073150"/>
            <a:chOff x="1592" y="2184"/>
            <a:chExt cx="286" cy="676"/>
          </a:xfrm>
        </p:grpSpPr>
        <p:grpSp>
          <p:nvGrpSpPr>
            <p:cNvPr id="7185" name="Group 67"/>
            <p:cNvGrpSpPr>
              <a:grpSpLocks/>
            </p:cNvGrpSpPr>
            <p:nvPr/>
          </p:nvGrpSpPr>
          <p:grpSpPr bwMode="auto">
            <a:xfrm>
              <a:off x="1592" y="2184"/>
              <a:ext cx="278" cy="332"/>
              <a:chOff x="1592" y="2184"/>
              <a:chExt cx="278" cy="332"/>
            </a:xfrm>
          </p:grpSpPr>
          <p:sp>
            <p:nvSpPr>
              <p:cNvPr id="411716" name="Text Box 68"/>
              <p:cNvSpPr txBox="1">
                <a:spLocks noChangeArrowheads="1"/>
              </p:cNvSpPr>
              <p:nvPr/>
            </p:nvSpPr>
            <p:spPr bwMode="auto">
              <a:xfrm>
                <a:off x="1600" y="2184"/>
                <a:ext cx="270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b="1" i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="1" baseline="-2500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7190" name="Oval 69"/>
              <p:cNvSpPr>
                <a:spLocks noChangeArrowheads="1"/>
              </p:cNvSpPr>
              <p:nvPr/>
            </p:nvSpPr>
            <p:spPr bwMode="auto">
              <a:xfrm>
                <a:off x="1592" y="2464"/>
                <a:ext cx="48" cy="5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86" name="Group 70"/>
            <p:cNvGrpSpPr>
              <a:grpSpLocks/>
            </p:cNvGrpSpPr>
            <p:nvPr/>
          </p:nvGrpSpPr>
          <p:grpSpPr bwMode="auto">
            <a:xfrm>
              <a:off x="1600" y="2528"/>
              <a:ext cx="278" cy="332"/>
              <a:chOff x="1592" y="2184"/>
              <a:chExt cx="278" cy="332"/>
            </a:xfrm>
          </p:grpSpPr>
          <p:sp>
            <p:nvSpPr>
              <p:cNvPr id="411719" name="Text Box 71"/>
              <p:cNvSpPr txBox="1">
                <a:spLocks noChangeArrowheads="1"/>
              </p:cNvSpPr>
              <p:nvPr/>
            </p:nvSpPr>
            <p:spPr bwMode="auto">
              <a:xfrm>
                <a:off x="1600" y="2184"/>
                <a:ext cx="270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b="1" i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="1" baseline="-2500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188" name="Oval 72"/>
              <p:cNvSpPr>
                <a:spLocks noChangeArrowheads="1"/>
              </p:cNvSpPr>
              <p:nvPr/>
            </p:nvSpPr>
            <p:spPr bwMode="auto">
              <a:xfrm>
                <a:off x="1592" y="2464"/>
                <a:ext cx="48" cy="5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73"/>
          <p:cNvGrpSpPr>
            <a:grpSpLocks/>
          </p:cNvGrpSpPr>
          <p:nvPr/>
        </p:nvGrpSpPr>
        <p:grpSpPr bwMode="auto">
          <a:xfrm>
            <a:off x="1828800" y="3561029"/>
            <a:ext cx="1303338" cy="1738313"/>
            <a:chOff x="1152" y="2112"/>
            <a:chExt cx="821" cy="1095"/>
          </a:xfrm>
        </p:grpSpPr>
        <p:sp>
          <p:nvSpPr>
            <p:cNvPr id="411722" name="Rectangle 74"/>
            <p:cNvSpPr>
              <a:spLocks noChangeArrowheads="1"/>
            </p:cNvSpPr>
            <p:nvPr/>
          </p:nvSpPr>
          <p:spPr bwMode="auto">
            <a:xfrm>
              <a:off x="1296" y="2544"/>
              <a:ext cx="3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大</a:t>
              </a:r>
            </a:p>
          </p:txBody>
        </p:sp>
        <p:sp>
          <p:nvSpPr>
            <p:cNvPr id="411723" name="Rectangle 75"/>
            <p:cNvSpPr>
              <a:spLocks noChangeArrowheads="1"/>
            </p:cNvSpPr>
            <p:nvPr/>
          </p:nvSpPr>
          <p:spPr bwMode="auto">
            <a:xfrm>
              <a:off x="1152" y="2112"/>
              <a:ext cx="3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放</a:t>
              </a:r>
            </a:p>
          </p:txBody>
        </p:sp>
        <p:sp>
          <p:nvSpPr>
            <p:cNvPr id="411724" name="Rectangle 76"/>
            <p:cNvSpPr>
              <a:spLocks noChangeArrowheads="1"/>
            </p:cNvSpPr>
            <p:nvPr/>
          </p:nvSpPr>
          <p:spPr bwMode="auto">
            <a:xfrm>
              <a:off x="1632" y="2880"/>
              <a:ext cx="3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7700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52" grpId="0" autoUpdateAnimBg="0"/>
      <p:bldP spid="411693" grpId="0" autoUpdateAnimBg="0"/>
      <p:bldP spid="411694" grpId="0" autoUpdateAnimBg="0"/>
      <p:bldP spid="411695" grpId="0" autoUpdateAnimBg="0"/>
      <p:bldP spid="4117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63625" y="5553169"/>
            <a:ext cx="2944813" cy="152400"/>
            <a:chOff x="1662" y="2976"/>
            <a:chExt cx="1890" cy="102"/>
          </a:xfrm>
        </p:grpSpPr>
        <p:sp>
          <p:nvSpPr>
            <p:cNvPr id="51212" name="Line 3"/>
            <p:cNvSpPr>
              <a:spLocks noChangeShapeType="1"/>
            </p:cNvSpPr>
            <p:nvPr/>
          </p:nvSpPr>
          <p:spPr bwMode="auto">
            <a:xfrm flipH="1">
              <a:off x="3456" y="2976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13" name="Line 4"/>
            <p:cNvSpPr>
              <a:spLocks noChangeShapeType="1"/>
            </p:cNvSpPr>
            <p:nvPr/>
          </p:nvSpPr>
          <p:spPr bwMode="auto">
            <a:xfrm flipH="1">
              <a:off x="3384" y="2976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14" name="Line 5"/>
            <p:cNvSpPr>
              <a:spLocks noChangeShapeType="1"/>
            </p:cNvSpPr>
            <p:nvPr/>
          </p:nvSpPr>
          <p:spPr bwMode="auto">
            <a:xfrm flipH="1">
              <a:off x="3318" y="2976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15" name="Line 6"/>
            <p:cNvSpPr>
              <a:spLocks noChangeShapeType="1"/>
            </p:cNvSpPr>
            <p:nvPr/>
          </p:nvSpPr>
          <p:spPr bwMode="auto">
            <a:xfrm flipH="1">
              <a:off x="3252" y="2976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16" name="Line 7"/>
            <p:cNvSpPr>
              <a:spLocks noChangeShapeType="1"/>
            </p:cNvSpPr>
            <p:nvPr/>
          </p:nvSpPr>
          <p:spPr bwMode="auto">
            <a:xfrm flipH="1">
              <a:off x="3180" y="2976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17" name="Line 8"/>
            <p:cNvSpPr>
              <a:spLocks noChangeShapeType="1"/>
            </p:cNvSpPr>
            <p:nvPr/>
          </p:nvSpPr>
          <p:spPr bwMode="auto">
            <a:xfrm flipH="1">
              <a:off x="3114" y="2976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18" name="Line 9"/>
            <p:cNvSpPr>
              <a:spLocks noChangeShapeType="1"/>
            </p:cNvSpPr>
            <p:nvPr/>
          </p:nvSpPr>
          <p:spPr bwMode="auto">
            <a:xfrm flipH="1">
              <a:off x="3048" y="2976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19" name="Line 10"/>
            <p:cNvSpPr>
              <a:spLocks noChangeShapeType="1"/>
            </p:cNvSpPr>
            <p:nvPr/>
          </p:nvSpPr>
          <p:spPr bwMode="auto">
            <a:xfrm flipH="1">
              <a:off x="2976" y="2982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20" name="Line 11"/>
            <p:cNvSpPr>
              <a:spLocks noChangeShapeType="1"/>
            </p:cNvSpPr>
            <p:nvPr/>
          </p:nvSpPr>
          <p:spPr bwMode="auto">
            <a:xfrm flipH="1">
              <a:off x="2910" y="2982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21" name="Line 12"/>
            <p:cNvSpPr>
              <a:spLocks noChangeShapeType="1"/>
            </p:cNvSpPr>
            <p:nvPr/>
          </p:nvSpPr>
          <p:spPr bwMode="auto">
            <a:xfrm flipH="1">
              <a:off x="2850" y="2982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22" name="Line 13"/>
            <p:cNvSpPr>
              <a:spLocks noChangeShapeType="1"/>
            </p:cNvSpPr>
            <p:nvPr/>
          </p:nvSpPr>
          <p:spPr bwMode="auto">
            <a:xfrm flipH="1">
              <a:off x="2778" y="2982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23" name="Line 14"/>
            <p:cNvSpPr>
              <a:spLocks noChangeShapeType="1"/>
            </p:cNvSpPr>
            <p:nvPr/>
          </p:nvSpPr>
          <p:spPr bwMode="auto">
            <a:xfrm flipH="1">
              <a:off x="2286" y="3018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24" name="Line 15"/>
            <p:cNvSpPr>
              <a:spLocks noChangeShapeType="1"/>
            </p:cNvSpPr>
            <p:nvPr/>
          </p:nvSpPr>
          <p:spPr bwMode="auto">
            <a:xfrm flipH="1">
              <a:off x="2340" y="3018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25" name="Line 16"/>
            <p:cNvSpPr>
              <a:spLocks noChangeShapeType="1"/>
            </p:cNvSpPr>
            <p:nvPr/>
          </p:nvSpPr>
          <p:spPr bwMode="auto">
            <a:xfrm flipH="1">
              <a:off x="2226" y="3018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26" name="Line 17"/>
            <p:cNvSpPr>
              <a:spLocks noChangeShapeType="1"/>
            </p:cNvSpPr>
            <p:nvPr/>
          </p:nvSpPr>
          <p:spPr bwMode="auto">
            <a:xfrm flipH="1">
              <a:off x="2718" y="2982"/>
              <a:ext cx="96" cy="96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27" name="Line 18"/>
            <p:cNvSpPr>
              <a:spLocks noChangeShapeType="1"/>
            </p:cNvSpPr>
            <p:nvPr/>
          </p:nvSpPr>
          <p:spPr bwMode="auto">
            <a:xfrm flipH="1">
              <a:off x="2118" y="3018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28" name="Line 19"/>
            <p:cNvSpPr>
              <a:spLocks noChangeShapeType="1"/>
            </p:cNvSpPr>
            <p:nvPr/>
          </p:nvSpPr>
          <p:spPr bwMode="auto">
            <a:xfrm flipH="1">
              <a:off x="2172" y="3018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29" name="Line 20"/>
            <p:cNvSpPr>
              <a:spLocks noChangeShapeType="1"/>
            </p:cNvSpPr>
            <p:nvPr/>
          </p:nvSpPr>
          <p:spPr bwMode="auto">
            <a:xfrm flipH="1">
              <a:off x="2058" y="3018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30" name="Line 21"/>
            <p:cNvSpPr>
              <a:spLocks noChangeShapeType="1"/>
            </p:cNvSpPr>
            <p:nvPr/>
          </p:nvSpPr>
          <p:spPr bwMode="auto">
            <a:xfrm flipH="1">
              <a:off x="2616" y="3012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31" name="Line 22"/>
            <p:cNvSpPr>
              <a:spLocks noChangeShapeType="1"/>
            </p:cNvSpPr>
            <p:nvPr/>
          </p:nvSpPr>
          <p:spPr bwMode="auto">
            <a:xfrm flipH="1">
              <a:off x="2670" y="3012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32" name="Line 23"/>
            <p:cNvSpPr>
              <a:spLocks noChangeShapeType="1"/>
            </p:cNvSpPr>
            <p:nvPr/>
          </p:nvSpPr>
          <p:spPr bwMode="auto">
            <a:xfrm flipH="1">
              <a:off x="2556" y="3012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33" name="Line 24"/>
            <p:cNvSpPr>
              <a:spLocks noChangeShapeType="1"/>
            </p:cNvSpPr>
            <p:nvPr/>
          </p:nvSpPr>
          <p:spPr bwMode="auto">
            <a:xfrm flipH="1">
              <a:off x="2448" y="3012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34" name="Line 25"/>
            <p:cNvSpPr>
              <a:spLocks noChangeShapeType="1"/>
            </p:cNvSpPr>
            <p:nvPr/>
          </p:nvSpPr>
          <p:spPr bwMode="auto">
            <a:xfrm flipH="1">
              <a:off x="2502" y="3012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35" name="Line 26"/>
            <p:cNvSpPr>
              <a:spLocks noChangeShapeType="1"/>
            </p:cNvSpPr>
            <p:nvPr/>
          </p:nvSpPr>
          <p:spPr bwMode="auto">
            <a:xfrm flipH="1">
              <a:off x="2388" y="3018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36" name="Line 27"/>
            <p:cNvSpPr>
              <a:spLocks noChangeShapeType="1"/>
            </p:cNvSpPr>
            <p:nvPr/>
          </p:nvSpPr>
          <p:spPr bwMode="auto">
            <a:xfrm flipH="1">
              <a:off x="2004" y="3018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37" name="Line 28"/>
            <p:cNvSpPr>
              <a:spLocks noChangeShapeType="1"/>
            </p:cNvSpPr>
            <p:nvPr/>
          </p:nvSpPr>
          <p:spPr bwMode="auto">
            <a:xfrm flipH="1">
              <a:off x="1896" y="3018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38" name="Line 29"/>
            <p:cNvSpPr>
              <a:spLocks noChangeShapeType="1"/>
            </p:cNvSpPr>
            <p:nvPr/>
          </p:nvSpPr>
          <p:spPr bwMode="auto">
            <a:xfrm flipH="1">
              <a:off x="1950" y="3018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39" name="Line 30"/>
            <p:cNvSpPr>
              <a:spLocks noChangeShapeType="1"/>
            </p:cNvSpPr>
            <p:nvPr/>
          </p:nvSpPr>
          <p:spPr bwMode="auto">
            <a:xfrm flipH="1">
              <a:off x="1836" y="3018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40" name="Line 31"/>
            <p:cNvSpPr>
              <a:spLocks noChangeShapeType="1"/>
            </p:cNvSpPr>
            <p:nvPr/>
          </p:nvSpPr>
          <p:spPr bwMode="auto">
            <a:xfrm flipH="1">
              <a:off x="1830" y="3024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41" name="Line 32"/>
            <p:cNvSpPr>
              <a:spLocks noChangeShapeType="1"/>
            </p:cNvSpPr>
            <p:nvPr/>
          </p:nvSpPr>
          <p:spPr bwMode="auto">
            <a:xfrm flipH="1">
              <a:off x="1722" y="3024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42" name="Line 33"/>
            <p:cNvSpPr>
              <a:spLocks noChangeShapeType="1"/>
            </p:cNvSpPr>
            <p:nvPr/>
          </p:nvSpPr>
          <p:spPr bwMode="auto">
            <a:xfrm flipH="1">
              <a:off x="1776" y="3024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43" name="Line 34"/>
            <p:cNvSpPr>
              <a:spLocks noChangeShapeType="1"/>
            </p:cNvSpPr>
            <p:nvPr/>
          </p:nvSpPr>
          <p:spPr bwMode="auto">
            <a:xfrm flipH="1">
              <a:off x="1662" y="3024"/>
              <a:ext cx="48" cy="48"/>
            </a:xfrm>
            <a:prstGeom prst="line">
              <a:avLst/>
            </a:prstGeom>
            <a:noFill/>
            <a:ln w="19050">
              <a:solidFill>
                <a:srgbClr val="CC0099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2740" name="Text Box 68"/>
          <p:cNvSpPr txBox="1">
            <a:spLocks noChangeArrowheads="1"/>
          </p:cNvSpPr>
          <p:nvPr/>
        </p:nvSpPr>
        <p:spPr bwMode="auto">
          <a:xfrm>
            <a:off x="465890" y="635125"/>
            <a:ext cx="601745" cy="52540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412741" name="Rectangle 69"/>
          <p:cNvSpPr>
            <a:spLocks noGrp="1" noChangeArrowheads="1"/>
          </p:cNvSpPr>
          <p:nvPr>
            <p:ph type="ctrTitle"/>
          </p:nvPr>
        </p:nvSpPr>
        <p:spPr bwMode="auto">
          <a:xfrm>
            <a:off x="1001713" y="638269"/>
            <a:ext cx="22860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截止区</a:t>
            </a:r>
          </a:p>
        </p:txBody>
      </p:sp>
      <p:sp>
        <p:nvSpPr>
          <p:cNvPr id="412742" name="Rectangle 70"/>
          <p:cNvSpPr>
            <a:spLocks noChangeArrowheads="1"/>
          </p:cNvSpPr>
          <p:nvPr/>
        </p:nvSpPr>
        <p:spPr bwMode="auto">
          <a:xfrm>
            <a:off x="1066800" y="1197069"/>
            <a:ext cx="6130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000099"/>
                </a:solidFill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solidFill>
                  <a:srgbClr val="000099"/>
                </a:solidFill>
                <a:cs typeface="Times New Roman" panose="02020603050405020304" pitchFamily="18" charset="0"/>
              </a:rPr>
              <a:t>B</a:t>
            </a:r>
            <a:r>
              <a:rPr lang="en-US" altLang="zh-CN" sz="2800">
                <a:solidFill>
                  <a:srgbClr val="000099"/>
                </a:solidFill>
                <a:cs typeface="Times New Roman" panose="02020603050405020304" pitchFamily="18" charset="0"/>
              </a:rPr>
              <a:t> = 0 </a:t>
            </a:r>
            <a:r>
              <a:rPr lang="zh-CN" altLang="en-US" sz="2800">
                <a:solidFill>
                  <a:srgbClr val="000099"/>
                </a:solidFill>
                <a:cs typeface="Times New Roman" panose="02020603050405020304" pitchFamily="18" charset="0"/>
              </a:rPr>
              <a:t>的曲线以下的区域称为截止区。</a:t>
            </a:r>
          </a:p>
        </p:txBody>
      </p:sp>
      <p:sp>
        <p:nvSpPr>
          <p:cNvPr id="412743" name="Rectangle 71"/>
          <p:cNvSpPr>
            <a:spLocks noChangeArrowheads="1"/>
          </p:cNvSpPr>
          <p:nvPr/>
        </p:nvSpPr>
        <p:spPr bwMode="auto">
          <a:xfrm>
            <a:off x="4921250" y="2889344"/>
            <a:ext cx="4092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cs typeface="Times New Roman" panose="02020603050405020304" pitchFamily="18" charset="0"/>
              </a:rPr>
              <a:t>B</a:t>
            </a:r>
            <a:r>
              <a:rPr lang="en-US" altLang="zh-CN" sz="2800">
                <a:cs typeface="Times New Roman" panose="02020603050405020304" pitchFamily="18" charset="0"/>
              </a:rPr>
              <a:t> = 0 </a:t>
            </a:r>
            <a:r>
              <a:rPr lang="zh-CN" altLang="en-US" sz="2800">
                <a:cs typeface="Times New Roman" panose="02020603050405020304" pitchFamily="18" charset="0"/>
              </a:rPr>
              <a:t>时</a:t>
            </a:r>
            <a:r>
              <a:rPr lang="en-US" altLang="zh-CN" sz="2800">
                <a:cs typeface="Times New Roman" panose="02020603050405020304" pitchFamily="18" charset="0"/>
              </a:rPr>
              <a:t>, </a:t>
            </a:r>
            <a:r>
              <a:rPr lang="en-US" altLang="zh-CN" sz="2800" i="1"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cs typeface="Times New Roman" panose="02020603050405020304" pitchFamily="18" charset="0"/>
              </a:rPr>
              <a:t>C</a:t>
            </a:r>
            <a:r>
              <a:rPr lang="en-US" altLang="zh-CN" sz="2800">
                <a:cs typeface="Times New Roman" panose="02020603050405020304" pitchFamily="18" charset="0"/>
              </a:rPr>
              <a:t> = </a:t>
            </a:r>
            <a:r>
              <a:rPr lang="en-US" altLang="zh-CN" sz="2800" i="1"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cs typeface="Times New Roman" panose="02020603050405020304" pitchFamily="18" charset="0"/>
              </a:rPr>
              <a:t>CEO</a:t>
            </a:r>
            <a:r>
              <a:rPr lang="en-US" altLang="zh-CN" sz="2800">
                <a:cs typeface="Times New Roman" panose="02020603050405020304" pitchFamily="18" charset="0"/>
              </a:rPr>
              <a:t>(</a:t>
            </a:r>
            <a:r>
              <a:rPr lang="zh-CN" altLang="en-US" sz="2800">
                <a:cs typeface="Times New Roman" panose="02020603050405020304" pitchFamily="18" charset="0"/>
              </a:rPr>
              <a:t>很小</a:t>
            </a:r>
            <a:r>
              <a:rPr lang="en-US" altLang="zh-CN" sz="2800">
                <a:cs typeface="Times New Roman" panose="02020603050405020304" pitchFamily="18" charset="0"/>
              </a:rPr>
              <a:t>)</a:t>
            </a:r>
            <a:r>
              <a:rPr lang="en-US" altLang="zh-CN" sz="2800" i="1">
                <a:solidFill>
                  <a:srgbClr val="CC0000"/>
                </a:solidFill>
                <a:cs typeface="Times New Roman" panose="02020603050405020304" pitchFamily="18" charset="0"/>
              </a:rPr>
              <a:t>    </a:t>
            </a:r>
            <a:endParaRPr lang="en-US" altLang="zh-CN" sz="2800" baseline="-25000">
              <a:solidFill>
                <a:srgbClr val="CC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12745" name="Text Box 73"/>
          <p:cNvSpPr txBox="1">
            <a:spLocks noChangeArrowheads="1"/>
          </p:cNvSpPr>
          <p:nvPr/>
        </p:nvSpPr>
        <p:spPr bwMode="auto">
          <a:xfrm>
            <a:off x="4876800" y="1775067"/>
            <a:ext cx="3956050" cy="108555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发射结和集电结均处</a:t>
            </a:r>
          </a:p>
          <a:p>
            <a:pPr>
              <a:lnSpc>
                <a:spcPct val="115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于反向偏置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。</a:t>
            </a:r>
          </a:p>
        </p:txBody>
      </p:sp>
      <p:sp>
        <p:nvSpPr>
          <p:cNvPr id="412746" name="Rectangle 74"/>
          <p:cNvSpPr>
            <a:spLocks noChangeArrowheads="1"/>
          </p:cNvSpPr>
          <p:nvPr/>
        </p:nvSpPr>
        <p:spPr bwMode="auto">
          <a:xfrm>
            <a:off x="4932363" y="4864194"/>
            <a:ext cx="3733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>
                <a:cs typeface="Times New Roman" panose="02020603050405020304" pitchFamily="18" charset="0"/>
              </a:rPr>
              <a:t>若忽略</a:t>
            </a:r>
            <a:r>
              <a:rPr lang="en-US" altLang="zh-CN" sz="2800" i="1"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cs typeface="Times New Roman" panose="02020603050405020304" pitchFamily="18" charset="0"/>
              </a:rPr>
              <a:t>CEO</a:t>
            </a:r>
            <a:r>
              <a:rPr lang="zh-CN" altLang="en-US" sz="2800" baseline="-25000"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 i="1">
                <a:solidFill>
                  <a:srgbClr val="CC0000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sz="2800" i="1">
                <a:solidFill>
                  <a:srgbClr val="CC0000"/>
                </a:solidFill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solidFill>
                  <a:srgbClr val="CC0000"/>
                </a:solidFill>
                <a:cs typeface="Times New Roman" panose="02020603050405020304" pitchFamily="18" charset="0"/>
              </a:rPr>
              <a:t>C 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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</a:rPr>
              <a:t> 0, </a:t>
            </a:r>
            <a:r>
              <a:rPr lang="en-US" altLang="zh-CN" sz="2800" i="1">
                <a:solidFill>
                  <a:srgbClr val="CC00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CC0000"/>
                </a:solidFill>
                <a:cs typeface="Times New Roman" panose="02020603050405020304" pitchFamily="18" charset="0"/>
              </a:rPr>
              <a:t>CE 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 </a:t>
            </a:r>
            <a:r>
              <a:rPr lang="en-US" altLang="zh-CN" sz="2800" i="1">
                <a:solidFill>
                  <a:srgbClr val="CC00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CC0000"/>
                </a:solidFill>
                <a:cs typeface="Times New Roman" panose="02020603050405020304" pitchFamily="18" charset="0"/>
              </a:rPr>
              <a:t>CC</a:t>
            </a:r>
          </a:p>
        </p:txBody>
      </p:sp>
      <p:sp>
        <p:nvSpPr>
          <p:cNvPr id="412747" name="Rectangle 75"/>
          <p:cNvSpPr>
            <a:spLocks noChangeArrowheads="1"/>
          </p:cNvSpPr>
          <p:nvPr/>
        </p:nvSpPr>
        <p:spPr bwMode="auto">
          <a:xfrm>
            <a:off x="4930775" y="3410044"/>
            <a:ext cx="4092575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>
                <a:cs typeface="Times New Roman" panose="02020603050405020304" pitchFamily="18" charset="0"/>
              </a:rPr>
              <a:t>对于硅管</a:t>
            </a:r>
            <a:r>
              <a:rPr lang="en-US" altLang="zh-CN" sz="2800">
                <a:cs typeface="Times New Roman" panose="02020603050405020304" pitchFamily="18" charset="0"/>
              </a:rPr>
              <a:t>, </a:t>
            </a:r>
            <a:r>
              <a:rPr lang="en-US" altLang="zh-CN" sz="2800" i="1"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cs typeface="Times New Roman" panose="02020603050405020304" pitchFamily="18" charset="0"/>
              </a:rPr>
              <a:t>CEO 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</a:rPr>
              <a:t>&lt; 1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A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>
                <a:cs typeface="Times New Roman" panose="02020603050405020304" pitchFamily="18" charset="0"/>
              </a:rPr>
              <a:t>对于锗管</a:t>
            </a:r>
            <a:r>
              <a:rPr lang="en-US" altLang="zh-CN" sz="2800">
                <a:cs typeface="Times New Roman" panose="02020603050405020304" pitchFamily="18" charset="0"/>
              </a:rPr>
              <a:t>, </a:t>
            </a:r>
            <a:r>
              <a:rPr lang="en-US" altLang="zh-CN" sz="2800" i="1"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cs typeface="Times New Roman" panose="02020603050405020304" pitchFamily="18" charset="0"/>
              </a:rPr>
              <a:t>CEO </a:t>
            </a: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约为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几十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A~</a:t>
            </a: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几百</a:t>
            </a: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</a:p>
        </p:txBody>
      </p:sp>
      <p:pic>
        <p:nvPicPr>
          <p:cNvPr id="51210" name="Picture 77" descr="图片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2025744"/>
            <a:ext cx="4929187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744" name="AutoShape 72" descr="小棋盘"/>
          <p:cNvSpPr>
            <a:spLocks noChangeArrowheads="1"/>
          </p:cNvSpPr>
          <p:nvPr/>
        </p:nvSpPr>
        <p:spPr bwMode="auto">
          <a:xfrm>
            <a:off x="2484438" y="5964601"/>
            <a:ext cx="1295400" cy="451898"/>
          </a:xfrm>
          <a:prstGeom prst="wedgeRoundRectCallout">
            <a:avLst>
              <a:gd name="adj1" fmla="val -41421"/>
              <a:gd name="adj2" fmla="val -123519"/>
              <a:gd name="adj3" fmla="val 16667"/>
            </a:avLst>
          </a:prstGeom>
          <a:pattFill prst="smCheck">
            <a:fgClr>
              <a:srgbClr val="FFFF00"/>
            </a:fgClr>
            <a:bgClr>
              <a:schemeClr val="bg1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截止区</a:t>
            </a:r>
          </a:p>
        </p:txBody>
      </p:sp>
    </p:spTree>
    <p:extLst>
      <p:ext uri="{BB962C8B-B14F-4D97-AF65-F5344CB8AC3E}">
        <p14:creationId xmlns:p14="http://schemas.microsoft.com/office/powerpoint/2010/main" val="931326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742" grpId="0" autoUpdateAnimBg="0"/>
      <p:bldP spid="412743" grpId="0" autoUpdateAnimBg="0"/>
      <p:bldP spid="412745" grpId="0" autoUpdateAnimBg="0"/>
      <p:bldP spid="412746" grpId="0" autoUpdateAnimBg="0"/>
      <p:bldP spid="412747" grpId="0" autoUpdateAnimBg="0"/>
      <p:bldP spid="412744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59335" y="2773363"/>
            <a:ext cx="614362" cy="2974975"/>
            <a:chOff x="609" y="1803"/>
            <a:chExt cx="387" cy="1874"/>
          </a:xfrm>
        </p:grpSpPr>
        <p:grpSp>
          <p:nvGrpSpPr>
            <p:cNvPr id="52234" name="Group 3"/>
            <p:cNvGrpSpPr>
              <a:grpSpLocks/>
            </p:cNvGrpSpPr>
            <p:nvPr/>
          </p:nvGrpSpPr>
          <p:grpSpPr bwMode="auto">
            <a:xfrm>
              <a:off x="619" y="1803"/>
              <a:ext cx="377" cy="1775"/>
              <a:chOff x="803" y="1803"/>
              <a:chExt cx="377" cy="1775"/>
            </a:xfrm>
          </p:grpSpPr>
          <p:sp>
            <p:nvSpPr>
              <p:cNvPr id="52236" name="Freeform 4"/>
              <p:cNvSpPr>
                <a:spLocks/>
              </p:cNvSpPr>
              <p:nvPr/>
            </p:nvSpPr>
            <p:spPr bwMode="auto">
              <a:xfrm>
                <a:off x="803" y="1803"/>
                <a:ext cx="377" cy="291"/>
              </a:xfrm>
              <a:custGeom>
                <a:avLst/>
                <a:gdLst>
                  <a:gd name="T0" fmla="*/ 0 w 384"/>
                  <a:gd name="T1" fmla="*/ 1957 h 2064"/>
                  <a:gd name="T2" fmla="*/ 189 w 384"/>
                  <a:gd name="T3" fmla="*/ 1047 h 2064"/>
                  <a:gd name="T4" fmla="*/ 377 w 384"/>
                  <a:gd name="T5" fmla="*/ 0 h 2064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2064"/>
                  <a:gd name="T11" fmla="*/ 384 w 384"/>
                  <a:gd name="T12" fmla="*/ 2064 h 20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2064">
                    <a:moveTo>
                      <a:pt x="0" y="2064"/>
                    </a:moveTo>
                    <a:cubicBezTo>
                      <a:pt x="64" y="1756"/>
                      <a:pt x="128" y="1448"/>
                      <a:pt x="192" y="1104"/>
                    </a:cubicBezTo>
                    <a:cubicBezTo>
                      <a:pt x="256" y="760"/>
                      <a:pt x="352" y="176"/>
                      <a:pt x="384" y="0"/>
                    </a:cubicBezTo>
                  </a:path>
                </a:pathLst>
              </a:custGeom>
              <a:noFill/>
              <a:ln w="2540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52237" name="Line 5"/>
              <p:cNvSpPr>
                <a:spLocks noChangeShapeType="1"/>
              </p:cNvSpPr>
              <p:nvPr/>
            </p:nvSpPr>
            <p:spPr bwMode="auto">
              <a:xfrm>
                <a:off x="1038" y="1985"/>
                <a:ext cx="95" cy="46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38" name="Line 6"/>
              <p:cNvSpPr>
                <a:spLocks noChangeShapeType="1"/>
              </p:cNvSpPr>
              <p:nvPr/>
            </p:nvSpPr>
            <p:spPr bwMode="auto">
              <a:xfrm>
                <a:off x="891" y="2793"/>
                <a:ext cx="94" cy="45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39" name="Line 7"/>
              <p:cNvSpPr>
                <a:spLocks noChangeShapeType="1"/>
              </p:cNvSpPr>
              <p:nvPr/>
            </p:nvSpPr>
            <p:spPr bwMode="auto">
              <a:xfrm>
                <a:off x="885" y="2873"/>
                <a:ext cx="95" cy="45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40" name="Line 8"/>
              <p:cNvSpPr>
                <a:spLocks noChangeShapeType="1"/>
              </p:cNvSpPr>
              <p:nvPr/>
            </p:nvSpPr>
            <p:spPr bwMode="auto">
              <a:xfrm>
                <a:off x="909" y="2719"/>
                <a:ext cx="94" cy="46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41" name="Line 9"/>
              <p:cNvSpPr>
                <a:spLocks noChangeShapeType="1"/>
              </p:cNvSpPr>
              <p:nvPr/>
            </p:nvSpPr>
            <p:spPr bwMode="auto">
              <a:xfrm rot="-94736">
                <a:off x="991" y="2031"/>
                <a:ext cx="142" cy="91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42" name="Line 10"/>
              <p:cNvSpPr>
                <a:spLocks noChangeShapeType="1"/>
              </p:cNvSpPr>
              <p:nvPr/>
            </p:nvSpPr>
            <p:spPr bwMode="auto">
              <a:xfrm rot="-94736">
                <a:off x="982" y="2122"/>
                <a:ext cx="142" cy="91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43" name="Line 11"/>
              <p:cNvSpPr>
                <a:spLocks noChangeShapeType="1"/>
              </p:cNvSpPr>
              <p:nvPr/>
            </p:nvSpPr>
            <p:spPr bwMode="auto">
              <a:xfrm rot="-94736">
                <a:off x="944" y="2187"/>
                <a:ext cx="142" cy="91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44" name="Line 12"/>
              <p:cNvSpPr>
                <a:spLocks noChangeShapeType="1"/>
              </p:cNvSpPr>
              <p:nvPr/>
            </p:nvSpPr>
            <p:spPr bwMode="auto">
              <a:xfrm rot="-94736">
                <a:off x="944" y="2275"/>
                <a:ext cx="142" cy="91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45" name="Line 13"/>
              <p:cNvSpPr>
                <a:spLocks noChangeShapeType="1"/>
              </p:cNvSpPr>
              <p:nvPr/>
            </p:nvSpPr>
            <p:spPr bwMode="auto">
              <a:xfrm rot="-94736">
                <a:off x="917" y="2654"/>
                <a:ext cx="94" cy="45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46" name="Line 14"/>
              <p:cNvSpPr>
                <a:spLocks noChangeShapeType="1"/>
              </p:cNvSpPr>
              <p:nvPr/>
            </p:nvSpPr>
            <p:spPr bwMode="auto">
              <a:xfrm>
                <a:off x="862" y="2941"/>
                <a:ext cx="100" cy="57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47" name="Line 15"/>
              <p:cNvSpPr>
                <a:spLocks noChangeShapeType="1"/>
              </p:cNvSpPr>
              <p:nvPr/>
            </p:nvSpPr>
            <p:spPr bwMode="auto">
              <a:xfrm>
                <a:off x="850" y="3020"/>
                <a:ext cx="94" cy="46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48" name="Line 16"/>
              <p:cNvSpPr>
                <a:spLocks noChangeShapeType="1"/>
              </p:cNvSpPr>
              <p:nvPr/>
            </p:nvSpPr>
            <p:spPr bwMode="auto">
              <a:xfrm>
                <a:off x="927" y="2583"/>
                <a:ext cx="94" cy="45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49" name="Line 17"/>
              <p:cNvSpPr>
                <a:spLocks noChangeShapeType="1"/>
              </p:cNvSpPr>
              <p:nvPr/>
            </p:nvSpPr>
            <p:spPr bwMode="auto">
              <a:xfrm rot="-94736">
                <a:off x="934" y="2517"/>
                <a:ext cx="95" cy="46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50" name="Line 18"/>
              <p:cNvSpPr>
                <a:spLocks noChangeShapeType="1"/>
              </p:cNvSpPr>
              <p:nvPr/>
            </p:nvSpPr>
            <p:spPr bwMode="auto">
              <a:xfrm rot="-94736">
                <a:off x="942" y="2351"/>
                <a:ext cx="129" cy="88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51" name="Line 19"/>
              <p:cNvSpPr>
                <a:spLocks noChangeShapeType="1"/>
              </p:cNvSpPr>
              <p:nvPr/>
            </p:nvSpPr>
            <p:spPr bwMode="auto">
              <a:xfrm rot="-94736">
                <a:off x="941" y="2438"/>
                <a:ext cx="104" cy="46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52" name="Line 20"/>
              <p:cNvSpPr>
                <a:spLocks noChangeShapeType="1"/>
              </p:cNvSpPr>
              <p:nvPr/>
            </p:nvSpPr>
            <p:spPr bwMode="auto">
              <a:xfrm>
                <a:off x="856" y="3094"/>
                <a:ext cx="94" cy="46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53" name="Line 21"/>
              <p:cNvSpPr>
                <a:spLocks noChangeShapeType="1"/>
              </p:cNvSpPr>
              <p:nvPr/>
            </p:nvSpPr>
            <p:spPr bwMode="auto">
              <a:xfrm>
                <a:off x="844" y="3163"/>
                <a:ext cx="94" cy="45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54" name="Line 22"/>
              <p:cNvSpPr>
                <a:spLocks noChangeShapeType="1"/>
              </p:cNvSpPr>
              <p:nvPr/>
            </p:nvSpPr>
            <p:spPr bwMode="auto">
              <a:xfrm rot="-752290">
                <a:off x="856" y="3231"/>
                <a:ext cx="44" cy="45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55" name="Line 23"/>
              <p:cNvSpPr>
                <a:spLocks noChangeShapeType="1"/>
              </p:cNvSpPr>
              <p:nvPr/>
            </p:nvSpPr>
            <p:spPr bwMode="auto">
              <a:xfrm rot="-752290">
                <a:off x="844" y="3299"/>
                <a:ext cx="44" cy="46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56" name="Line 24"/>
              <p:cNvSpPr>
                <a:spLocks noChangeShapeType="1"/>
              </p:cNvSpPr>
              <p:nvPr/>
            </p:nvSpPr>
            <p:spPr bwMode="auto">
              <a:xfrm rot="-752290">
                <a:off x="844" y="3362"/>
                <a:ext cx="44" cy="45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57" name="Line 25"/>
              <p:cNvSpPr>
                <a:spLocks noChangeShapeType="1"/>
              </p:cNvSpPr>
              <p:nvPr/>
            </p:nvSpPr>
            <p:spPr bwMode="auto">
              <a:xfrm rot="-752290">
                <a:off x="832" y="3441"/>
                <a:ext cx="45" cy="46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58" name="Line 26"/>
              <p:cNvSpPr>
                <a:spLocks noChangeShapeType="1"/>
              </p:cNvSpPr>
              <p:nvPr/>
            </p:nvSpPr>
            <p:spPr bwMode="auto">
              <a:xfrm>
                <a:off x="809" y="3532"/>
                <a:ext cx="47" cy="46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2235" name="Line 27"/>
            <p:cNvSpPr>
              <a:spLocks noChangeShapeType="1"/>
            </p:cNvSpPr>
            <p:nvPr/>
          </p:nvSpPr>
          <p:spPr bwMode="auto">
            <a:xfrm>
              <a:off x="609" y="3631"/>
              <a:ext cx="47" cy="4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3758" name="Rectangle 62"/>
          <p:cNvSpPr>
            <a:spLocks noGrp="1" noChangeArrowheads="1"/>
          </p:cNvSpPr>
          <p:nvPr>
            <p:ph type="ctrTitle"/>
          </p:nvPr>
        </p:nvSpPr>
        <p:spPr bwMode="auto">
          <a:xfrm>
            <a:off x="371947" y="457200"/>
            <a:ext cx="18288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饱和区</a:t>
            </a:r>
          </a:p>
        </p:txBody>
      </p:sp>
      <p:sp>
        <p:nvSpPr>
          <p:cNvPr id="413759" name="Text Box 63"/>
          <p:cNvSpPr txBox="1">
            <a:spLocks noChangeArrowheads="1"/>
          </p:cNvSpPr>
          <p:nvPr/>
        </p:nvSpPr>
        <p:spPr bwMode="auto">
          <a:xfrm>
            <a:off x="4969347" y="1460500"/>
            <a:ext cx="3863975" cy="24415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在饱和区，</a:t>
            </a:r>
            <a:r>
              <a:rPr lang="zh-CN" altLang="en-US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B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，</a:t>
            </a:r>
            <a:endParaRPr lang="zh-CN" altLang="en-US" sz="2800" b="1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深度饱和时，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 硅管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CES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 0.3V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，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   锗管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CES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 0.1V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。</a:t>
            </a:r>
          </a:p>
          <a:p>
            <a:pPr algn="just">
              <a:lnSpc>
                <a:spcPct val="110000"/>
              </a:lnSpc>
              <a:defRPr/>
            </a:pPr>
            <a:r>
              <a:rPr lang="zh-CN" alt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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413760" name="Text Box 64"/>
          <p:cNvSpPr txBox="1">
            <a:spLocks noChangeArrowheads="1"/>
          </p:cNvSpPr>
          <p:nvPr/>
        </p:nvSpPr>
        <p:spPr bwMode="auto">
          <a:xfrm>
            <a:off x="510060" y="931863"/>
            <a:ext cx="8320087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发射结和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集电结均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处于正向偏置，</a:t>
            </a:r>
            <a:r>
              <a:rPr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晶体管工作于饱和状态。</a:t>
            </a:r>
          </a:p>
        </p:txBody>
      </p:sp>
      <p:sp>
        <p:nvSpPr>
          <p:cNvPr id="413763" name="Text Box 67"/>
          <p:cNvSpPr txBox="1">
            <a:spLocks noChangeArrowheads="1"/>
          </p:cNvSpPr>
          <p:nvPr/>
        </p:nvSpPr>
        <p:spPr bwMode="auto">
          <a:xfrm>
            <a:off x="5401147" y="3848100"/>
            <a:ext cx="3810000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在模拟放大电路中，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晶体管工作在放大状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态。在数字电路中，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晶体管工作在截止或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饱和状态。</a:t>
            </a:r>
          </a:p>
        </p:txBody>
      </p:sp>
      <p:pic>
        <p:nvPicPr>
          <p:cNvPr id="52232" name="Picture 85" descr="图片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5" y="2212975"/>
            <a:ext cx="4929187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3761" name="AutoShape 65" descr="小棋盘"/>
          <p:cNvSpPr>
            <a:spLocks noChangeArrowheads="1"/>
          </p:cNvSpPr>
          <p:nvPr/>
        </p:nvSpPr>
        <p:spPr bwMode="auto">
          <a:xfrm>
            <a:off x="219547" y="2855411"/>
            <a:ext cx="609600" cy="855078"/>
          </a:xfrm>
          <a:prstGeom prst="wedgeRoundRectCallout">
            <a:avLst>
              <a:gd name="adj1" fmla="val 149218"/>
              <a:gd name="adj2" fmla="val 53880"/>
              <a:gd name="adj3" fmla="val 16667"/>
            </a:avLst>
          </a:prstGeom>
          <a:pattFill prst="smCheck">
            <a:fgClr>
              <a:srgbClr val="FFFF00"/>
            </a:fgClr>
            <a:bgClr>
              <a:schemeClr val="bg1"/>
            </a:bgClr>
          </a:pattFill>
          <a:ln w="28575">
            <a:solidFill>
              <a:srgbClr val="339933"/>
            </a:solidFill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zh-CN" altLang="en-US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饱和区</a:t>
            </a:r>
          </a:p>
        </p:txBody>
      </p:sp>
    </p:spTree>
    <p:extLst>
      <p:ext uri="{BB962C8B-B14F-4D97-AF65-F5344CB8AC3E}">
        <p14:creationId xmlns:p14="http://schemas.microsoft.com/office/powerpoint/2010/main" val="1806155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13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3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759" grpId="0" autoUpdateAnimBg="0"/>
      <p:bldP spid="413763" grpId="0" autoUpdateAnimBg="0"/>
      <p:bldP spid="413761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Text Box 2"/>
          <p:cNvSpPr txBox="1">
            <a:spLocks noChangeArrowheads="1"/>
          </p:cNvSpPr>
          <p:nvPr/>
        </p:nvSpPr>
        <p:spPr bwMode="auto">
          <a:xfrm>
            <a:off x="609600" y="2926979"/>
            <a:ext cx="5541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</a:rPr>
              <a:t>晶体管三种工作状态的电压和电流</a:t>
            </a:r>
          </a:p>
        </p:txBody>
      </p:sp>
      <p:sp>
        <p:nvSpPr>
          <p:cNvPr id="53251" name="Text Box 54"/>
          <p:cNvSpPr txBox="1">
            <a:spLocks noChangeArrowheads="1"/>
          </p:cNvSpPr>
          <p:nvPr/>
        </p:nvSpPr>
        <p:spPr bwMode="auto">
          <a:xfrm>
            <a:off x="377825" y="488579"/>
            <a:ext cx="8370888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2800"/>
              <a:t>        </a:t>
            </a:r>
            <a:r>
              <a:rPr lang="zh-CN" altLang="en-US" sz="2800"/>
              <a:t>当晶体管饱和时，</a:t>
            </a:r>
            <a:r>
              <a:rPr lang="en-US" altLang="zh-CN" sz="2800" i="1"/>
              <a:t>U</a:t>
            </a:r>
            <a:r>
              <a:rPr lang="en-US" altLang="zh-CN" sz="2800" baseline="-25000"/>
              <a:t>CE</a:t>
            </a:r>
            <a:r>
              <a:rPr lang="en-US" altLang="zh-CN" sz="2800" i="1">
                <a:ea typeface="方正琥珀繁体" pitchFamily="2" charset="-122"/>
              </a:rPr>
              <a:t> </a:t>
            </a:r>
            <a:r>
              <a:rPr lang="en-US" altLang="zh-CN" sz="2800">
                <a:sym typeface="Symbol" panose="05050102010706020507" pitchFamily="18" charset="2"/>
              </a:rPr>
              <a:t> </a:t>
            </a:r>
            <a:r>
              <a:rPr lang="en-US" altLang="zh-CN" sz="2800"/>
              <a:t>0</a:t>
            </a:r>
            <a:r>
              <a:rPr lang="zh-CN" altLang="en-US" sz="2800"/>
              <a:t>，发射极与集电极之间如同一个开关的接通，其间电阻很小；当晶体管截止时，</a:t>
            </a:r>
            <a:r>
              <a:rPr lang="en-US" altLang="zh-CN" sz="2800" i="1"/>
              <a:t>I</a:t>
            </a:r>
            <a:r>
              <a:rPr lang="en-US" altLang="zh-CN" sz="2800" baseline="-25000"/>
              <a:t>C</a:t>
            </a:r>
            <a:r>
              <a:rPr lang="en-US" altLang="zh-CN" sz="2800"/>
              <a:t> </a:t>
            </a:r>
            <a:r>
              <a:rPr lang="en-US" altLang="zh-CN" sz="2800">
                <a:sym typeface="Symbol" panose="05050102010706020507" pitchFamily="18" charset="2"/>
              </a:rPr>
              <a:t></a:t>
            </a:r>
            <a:r>
              <a:rPr lang="en-US" altLang="zh-CN" sz="2800"/>
              <a:t> 0 </a:t>
            </a:r>
            <a:r>
              <a:rPr lang="zh-CN" altLang="en-US" sz="2800"/>
              <a:t>，发射极与集电极之间如同一个开关的断开，其间电阻很大，可见，</a:t>
            </a:r>
            <a:r>
              <a:rPr lang="zh-CN" altLang="en-US" sz="2800">
                <a:solidFill>
                  <a:srgbClr val="CC0000"/>
                </a:solidFill>
              </a:rPr>
              <a:t>晶体管除了有放大作用外，还有开关作用。</a:t>
            </a:r>
          </a:p>
        </p:txBody>
      </p:sp>
      <p:pic>
        <p:nvPicPr>
          <p:cNvPr id="8247" name="Picture 55" descr="C:\Users\Administrator\Desktop\图片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3393704"/>
            <a:ext cx="87534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41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4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2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3"/>
          <p:cNvSpPr txBox="1">
            <a:spLocks noChangeArrowheads="1"/>
          </p:cNvSpPr>
          <p:nvPr/>
        </p:nvSpPr>
        <p:spPr bwMode="auto">
          <a:xfrm>
            <a:off x="2533650" y="609600"/>
            <a:ext cx="3756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</a:rPr>
              <a:t>晶体管结电压的典型值</a:t>
            </a:r>
          </a:p>
        </p:txBody>
      </p:sp>
      <p:pic>
        <p:nvPicPr>
          <p:cNvPr id="54306" name="Picture 34" descr="C:\Users\Administrator\Desktop\图片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14438"/>
            <a:ext cx="8545512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69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20713" y="592138"/>
            <a:ext cx="7696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rgbClr val="CC0000"/>
                </a:solidFill>
                <a:ea typeface="+mn-ea"/>
                <a:cs typeface="Times New Roman" panose="02020603050405020304" pitchFamily="18" charset="0"/>
              </a:rPr>
              <a:t>14.1  </a:t>
            </a:r>
            <a:r>
              <a:rPr lang="zh-CN" altLang="en-US" sz="3600">
                <a:solidFill>
                  <a:srgbClr val="CC0000"/>
                </a:solidFill>
                <a:ea typeface="+mn-ea"/>
                <a:cs typeface="Times New Roman" panose="02020603050405020304" pitchFamily="18" charset="0"/>
              </a:rPr>
              <a:t>半导体的导电特性</a:t>
            </a:r>
          </a:p>
        </p:txBody>
      </p:sp>
      <p:sp>
        <p:nvSpPr>
          <p:cNvPr id="367619" name="Rectangle 3"/>
          <p:cNvSpPr>
            <a:spLocks noChangeArrowheads="1"/>
          </p:cNvSpPr>
          <p:nvPr/>
        </p:nvSpPr>
        <p:spPr bwMode="auto">
          <a:xfrm>
            <a:off x="457200" y="1268413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半导体的导电特性：</a:t>
            </a:r>
          </a:p>
        </p:txBody>
      </p:sp>
      <p:sp>
        <p:nvSpPr>
          <p:cNvPr id="367620" name="Text Box 4"/>
          <p:cNvSpPr txBox="1">
            <a:spLocks noChangeArrowheads="1"/>
          </p:cNvSpPr>
          <p:nvPr/>
        </p:nvSpPr>
        <p:spPr bwMode="auto">
          <a:xfrm>
            <a:off x="482600" y="4365625"/>
            <a:ext cx="8305800" cy="150177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掺杂性：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往纯净的半导体中掺入某些杂质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导电能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力明显改变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可做成各种不同用途的半导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体器件，如二极管、三极管和晶闸管等）。</a:t>
            </a:r>
          </a:p>
        </p:txBody>
      </p:sp>
      <p:sp>
        <p:nvSpPr>
          <p:cNvPr id="367621" name="Text Box 5"/>
          <p:cNvSpPr txBox="1">
            <a:spLocks noChangeArrowheads="1"/>
          </p:cNvSpPr>
          <p:nvPr/>
        </p:nvSpPr>
        <p:spPr bwMode="auto">
          <a:xfrm>
            <a:off x="450850" y="2873482"/>
            <a:ext cx="8058150" cy="1514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光敏性：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当受到光照时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导电能力明显变化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可做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成各种光敏元件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如光敏电阻、光敏二极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管、光敏三极管等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67622" name="Rectangle 6"/>
          <p:cNvSpPr>
            <a:spLocks noChangeArrowheads="1"/>
          </p:cNvSpPr>
          <p:nvPr/>
        </p:nvSpPr>
        <p:spPr bwMode="auto">
          <a:xfrm>
            <a:off x="468313" y="1808494"/>
            <a:ext cx="7758855" cy="11264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热敏性：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当环境温度升高时，导电能力显著增强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可做成温度敏感元件，如热敏电阻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368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7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19" grpId="0" build="p" autoUpdateAnimBg="0"/>
      <p:bldP spid="367620" grpId="0" autoUpdateAnimBg="0"/>
      <p:bldP spid="367621" grpId="0" autoUpdateAnimBg="0"/>
      <p:bldP spid="367622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323850" y="476250"/>
            <a:ext cx="8507413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600" dirty="0">
                <a:solidFill>
                  <a:srgbClr val="CC0000"/>
                </a:solidFill>
              </a:rPr>
              <a:t>    </a:t>
            </a:r>
            <a:r>
              <a:rPr lang="zh-CN" altLang="en-US" sz="2600" dirty="0">
                <a:solidFill>
                  <a:srgbClr val="CC0000"/>
                </a:solidFill>
              </a:rPr>
              <a:t>例</a:t>
            </a:r>
            <a:r>
              <a:rPr lang="en-US" altLang="zh-CN" sz="2600" dirty="0">
                <a:solidFill>
                  <a:srgbClr val="CC0000"/>
                </a:solidFill>
              </a:rPr>
              <a:t>1:</a:t>
            </a:r>
            <a:r>
              <a:rPr kumimoji="0" lang="en-US" altLang="zh-CN" sz="2600" dirty="0"/>
              <a:t> </a:t>
            </a:r>
            <a:r>
              <a:rPr kumimoji="0" lang="zh-CN" altLang="en-US" sz="2600" dirty="0"/>
              <a:t>在下图电路中，</a:t>
            </a:r>
            <a:r>
              <a:rPr kumimoji="0" lang="en-US" altLang="zh-CN" sz="2600" i="1" dirty="0"/>
              <a:t>U</a:t>
            </a:r>
            <a:r>
              <a:rPr kumimoji="0" lang="en-US" altLang="zh-CN" sz="2600" i="1" baseline="-25000" dirty="0"/>
              <a:t>CC </a:t>
            </a:r>
            <a:r>
              <a:rPr kumimoji="0" lang="en-US" altLang="zh-CN" sz="2600" dirty="0"/>
              <a:t>= 6V</a:t>
            </a:r>
            <a:r>
              <a:rPr kumimoji="0" lang="zh-CN" altLang="en-US" sz="2600" dirty="0"/>
              <a:t>，</a:t>
            </a:r>
            <a:r>
              <a:rPr kumimoji="0" lang="en-US" altLang="zh-CN" sz="2600" i="1" dirty="0"/>
              <a:t>R</a:t>
            </a:r>
            <a:r>
              <a:rPr kumimoji="0" lang="en-US" altLang="zh-CN" sz="2600" i="1" baseline="-25000" dirty="0"/>
              <a:t>C </a:t>
            </a:r>
            <a:r>
              <a:rPr kumimoji="0" lang="en-US" altLang="zh-CN" sz="2600" dirty="0"/>
              <a:t>= 3k</a:t>
            </a:r>
            <a:r>
              <a:rPr kumimoji="0" lang="en-US" altLang="zh-CN" sz="2600" dirty="0">
                <a:sym typeface="Symbol" panose="05050102010706020507" pitchFamily="18" charset="2"/>
              </a:rPr>
              <a:t></a:t>
            </a:r>
            <a:r>
              <a:rPr kumimoji="0" lang="zh-CN" altLang="en-US" sz="2600" dirty="0"/>
              <a:t>，</a:t>
            </a:r>
            <a:r>
              <a:rPr kumimoji="0" lang="en-US" altLang="zh-CN" sz="2600" i="1"/>
              <a:t>R</a:t>
            </a:r>
            <a:r>
              <a:rPr kumimoji="0" lang="en-US" altLang="zh-CN" sz="2600" i="1" baseline="-25000"/>
              <a:t>B </a:t>
            </a:r>
            <a:r>
              <a:rPr kumimoji="0" lang="en-US" altLang="zh-CN" sz="2600"/>
              <a:t>= 10k</a:t>
            </a:r>
            <a:r>
              <a:rPr kumimoji="0" lang="en-US" altLang="zh-CN" sz="2600">
                <a:sym typeface="Symbol" panose="05050102010706020507" pitchFamily="18" charset="2"/>
              </a:rPr>
              <a:t></a:t>
            </a:r>
            <a:r>
              <a:rPr kumimoji="0" lang="en-US" altLang="zh-CN" sz="2600"/>
              <a:t>,</a:t>
            </a:r>
          </a:p>
          <a:p>
            <a:pPr eaLnBrk="1" hangingPunct="1">
              <a:lnSpc>
                <a:spcPct val="110000"/>
              </a:lnSpc>
            </a:pPr>
            <a:r>
              <a:rPr kumimoji="0" lang="en-US" altLang="zh-CN" sz="2600" i="1" dirty="0">
                <a:sym typeface="Symbol" panose="05050102010706020507" pitchFamily="18" charset="2"/>
              </a:rPr>
              <a:t></a:t>
            </a:r>
            <a:r>
              <a:rPr kumimoji="0" lang="en-US" altLang="zh-CN" sz="2600" i="1" baseline="-25000" dirty="0"/>
              <a:t> </a:t>
            </a:r>
            <a:r>
              <a:rPr kumimoji="0" lang="en-US" altLang="zh-CN" sz="2600" dirty="0"/>
              <a:t>= 25</a:t>
            </a:r>
            <a:r>
              <a:rPr kumimoji="0" lang="zh-CN" altLang="en-US" sz="2600" dirty="0"/>
              <a:t>，当输入电压 </a:t>
            </a:r>
            <a:r>
              <a:rPr kumimoji="0" lang="en-US" altLang="zh-CN" sz="2600" i="1" dirty="0"/>
              <a:t>U</a:t>
            </a:r>
            <a:r>
              <a:rPr kumimoji="0" lang="en-US" altLang="zh-CN" sz="2600" i="1" baseline="-25000" dirty="0"/>
              <a:t>i </a:t>
            </a:r>
            <a:r>
              <a:rPr kumimoji="0" lang="zh-CN" altLang="en-US" sz="2600" dirty="0"/>
              <a:t>分别为 </a:t>
            </a:r>
            <a:r>
              <a:rPr kumimoji="0" lang="en-US" altLang="zh-CN" sz="2600" dirty="0"/>
              <a:t>3V</a:t>
            </a:r>
            <a:r>
              <a:rPr kumimoji="0" lang="zh-CN" altLang="en-US" sz="2600" dirty="0"/>
              <a:t>，</a:t>
            </a:r>
            <a:r>
              <a:rPr kumimoji="0" lang="en-US" altLang="zh-CN" sz="2600" dirty="0"/>
              <a:t>1V</a:t>
            </a:r>
            <a:r>
              <a:rPr kumimoji="0" lang="zh-CN" altLang="en-US" sz="2600" dirty="0"/>
              <a:t>和 </a:t>
            </a:r>
            <a:r>
              <a:rPr kumimoji="0" lang="zh-CN" altLang="en-US" sz="2600" dirty="0">
                <a:sym typeface="Symbol" panose="05050102010706020507" pitchFamily="18" charset="2"/>
              </a:rPr>
              <a:t></a:t>
            </a:r>
            <a:r>
              <a:rPr kumimoji="0" lang="en-US" altLang="zh-CN" sz="2600" dirty="0"/>
              <a:t>1V</a:t>
            </a:r>
            <a:r>
              <a:rPr kumimoji="0" lang="zh-CN" altLang="en-US" sz="2600" dirty="0"/>
              <a:t>时，试问晶体管处于何种工作状态？ </a:t>
            </a:r>
          </a:p>
        </p:txBody>
      </p:sp>
      <p:sp>
        <p:nvSpPr>
          <p:cNvPr id="8198" name="Rectangle 3"/>
          <p:cNvSpPr>
            <a:spLocks noChangeArrowheads="1"/>
          </p:cNvSpPr>
          <p:nvPr/>
        </p:nvSpPr>
        <p:spPr bwMode="auto">
          <a:xfrm>
            <a:off x="374650" y="842963"/>
            <a:ext cx="99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600">
              <a:solidFill>
                <a:srgbClr val="CC0000"/>
              </a:solidFill>
            </a:endParaRPr>
          </a:p>
        </p:txBody>
      </p:sp>
      <p:sp>
        <p:nvSpPr>
          <p:cNvPr id="416772" name="Rectangle 4"/>
          <p:cNvSpPr>
            <a:spLocks noChangeArrowheads="1"/>
          </p:cNvSpPr>
          <p:nvPr/>
        </p:nvSpPr>
        <p:spPr bwMode="auto">
          <a:xfrm>
            <a:off x="374650" y="1846263"/>
            <a:ext cx="660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rgbClr val="CC0000"/>
                </a:solidFill>
              </a:rPr>
              <a:t>解</a:t>
            </a:r>
            <a:r>
              <a:rPr kumimoji="0" lang="en-US" altLang="zh-CN" sz="2800">
                <a:solidFill>
                  <a:srgbClr val="CC0000"/>
                </a:solidFill>
              </a:rPr>
              <a:t>:</a:t>
            </a:r>
          </a:p>
        </p:txBody>
      </p:sp>
      <p:graphicFrame>
        <p:nvGraphicFramePr>
          <p:cNvPr id="416773" name="Object 5"/>
          <p:cNvGraphicFramePr>
            <a:graphicFrameLocks noChangeAspect="1"/>
          </p:cNvGraphicFramePr>
          <p:nvPr/>
        </p:nvGraphicFramePr>
        <p:xfrm>
          <a:off x="1022350" y="2214563"/>
          <a:ext cx="43688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3" imgW="1892160" imgH="444240" progId="Equation.3">
                  <p:embed/>
                </p:oleObj>
              </mc:Choice>
              <mc:Fallback>
                <p:oleObj name="Equation" r:id="rId3" imgW="1892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2214563"/>
                        <a:ext cx="436880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774" name="Text Box 6"/>
          <p:cNvSpPr txBox="1">
            <a:spLocks noChangeArrowheads="1"/>
          </p:cNvSpPr>
          <p:nvPr/>
        </p:nvSpPr>
        <p:spPr bwMode="auto">
          <a:xfrm>
            <a:off x="946150" y="1833563"/>
            <a:ext cx="61722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zh-CN" altLang="en-US" sz="2600">
                <a:solidFill>
                  <a:srgbClr val="000099"/>
                </a:solidFill>
              </a:rPr>
              <a:t>晶体管饱和时的集电极电流近似为 </a:t>
            </a:r>
          </a:p>
        </p:txBody>
      </p:sp>
      <p:graphicFrame>
        <p:nvGraphicFramePr>
          <p:cNvPr id="416775" name="Object 7"/>
          <p:cNvGraphicFramePr>
            <a:graphicFrameLocks noChangeAspect="1"/>
          </p:cNvGraphicFramePr>
          <p:nvPr/>
        </p:nvGraphicFramePr>
        <p:xfrm>
          <a:off x="977900" y="3492500"/>
          <a:ext cx="42799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Equation" r:id="rId5" imgW="1854000" imgH="431640" progId="Equation.3">
                  <p:embed/>
                </p:oleObj>
              </mc:Choice>
              <mc:Fallback>
                <p:oleObj name="Equation" r:id="rId5" imgW="1854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3492500"/>
                        <a:ext cx="42799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776" name="Text Box 8"/>
          <p:cNvSpPr txBox="1">
            <a:spLocks noChangeArrowheads="1"/>
          </p:cNvSpPr>
          <p:nvPr/>
        </p:nvSpPr>
        <p:spPr bwMode="auto">
          <a:xfrm>
            <a:off x="933450" y="3097213"/>
            <a:ext cx="46609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zh-CN" altLang="en-US" sz="2600">
                <a:solidFill>
                  <a:srgbClr val="000099"/>
                </a:solidFill>
              </a:rPr>
              <a:t>晶体管刚饱和时的基极电流为 </a:t>
            </a:r>
          </a:p>
        </p:txBody>
      </p:sp>
      <p:sp>
        <p:nvSpPr>
          <p:cNvPr id="416777" name="Text Box 9"/>
          <p:cNvSpPr txBox="1">
            <a:spLocks noChangeArrowheads="1"/>
          </p:cNvSpPr>
          <p:nvPr/>
        </p:nvSpPr>
        <p:spPr bwMode="auto">
          <a:xfrm>
            <a:off x="946150" y="4424363"/>
            <a:ext cx="28194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en-US" altLang="zh-CN" sz="2600"/>
              <a:t>(1)  </a:t>
            </a:r>
            <a:r>
              <a:rPr kumimoji="0" lang="zh-CN" altLang="en-US" sz="2600"/>
              <a:t>当</a:t>
            </a:r>
            <a:r>
              <a:rPr kumimoji="0" lang="en-US" altLang="zh-CN" sz="2600" i="1"/>
              <a:t>U</a:t>
            </a:r>
            <a:r>
              <a:rPr kumimoji="0" lang="en-US" altLang="zh-CN" sz="2600" i="1" baseline="-25000"/>
              <a:t>i</a:t>
            </a:r>
            <a:r>
              <a:rPr kumimoji="0" lang="en-US" altLang="zh-CN" sz="2600"/>
              <a:t>= 3V</a:t>
            </a:r>
            <a:r>
              <a:rPr kumimoji="0" lang="zh-CN" altLang="en-US" sz="2600"/>
              <a:t>时， </a:t>
            </a:r>
          </a:p>
        </p:txBody>
      </p:sp>
      <p:graphicFrame>
        <p:nvGraphicFramePr>
          <p:cNvPr id="416778" name="Object 10"/>
          <p:cNvGraphicFramePr>
            <a:graphicFrameLocks noChangeAspect="1"/>
          </p:cNvGraphicFramePr>
          <p:nvPr/>
        </p:nvGraphicFramePr>
        <p:xfrm>
          <a:off x="982663" y="4927600"/>
          <a:ext cx="6303962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公式" r:id="rId7" imgW="2730240" imgH="444240" progId="Equation.3">
                  <p:embed/>
                </p:oleObj>
              </mc:Choice>
              <mc:Fallback>
                <p:oleObj name="公式" r:id="rId7" imgW="27302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4927600"/>
                        <a:ext cx="6303962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779" name="Text Box 11"/>
          <p:cNvSpPr txBox="1">
            <a:spLocks noChangeArrowheads="1"/>
          </p:cNvSpPr>
          <p:nvPr/>
        </p:nvSpPr>
        <p:spPr bwMode="auto">
          <a:xfrm>
            <a:off x="931863" y="5880100"/>
            <a:ext cx="466090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zh-CN" altLang="en-US" sz="2600">
                <a:solidFill>
                  <a:srgbClr val="000099"/>
                </a:solidFill>
              </a:rPr>
              <a:t>晶体管已处于深度饱和状态。 </a:t>
            </a:r>
          </a:p>
        </p:txBody>
      </p:sp>
      <p:pic>
        <p:nvPicPr>
          <p:cNvPr id="8204" name="Picture 45" descr="图片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2287588"/>
            <a:ext cx="3635375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1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6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6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6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6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6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6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2" grpId="0" autoUpdateAnimBg="0"/>
      <p:bldP spid="416774" grpId="0" autoUpdateAnimBg="0"/>
      <p:bldP spid="416776" grpId="0" autoUpdateAnimBg="0"/>
      <p:bldP spid="416777" grpId="0" autoUpdateAnimBg="0"/>
      <p:bldP spid="416779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2"/>
          <p:cNvSpPr txBox="1">
            <a:spLocks noChangeArrowheads="1"/>
          </p:cNvSpPr>
          <p:nvPr/>
        </p:nvSpPr>
        <p:spPr bwMode="auto">
          <a:xfrm>
            <a:off x="520700" y="543485"/>
            <a:ext cx="8372475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600">
                <a:solidFill>
                  <a:srgbClr val="CC0000"/>
                </a:solidFill>
              </a:rPr>
              <a:t>例</a:t>
            </a:r>
            <a:r>
              <a:rPr lang="en-US" altLang="zh-CN" sz="2600">
                <a:solidFill>
                  <a:srgbClr val="CC0000"/>
                </a:solidFill>
              </a:rPr>
              <a:t>1:</a:t>
            </a:r>
            <a:r>
              <a:rPr kumimoji="0" lang="en-US" altLang="zh-CN" sz="2600"/>
              <a:t> </a:t>
            </a:r>
            <a:r>
              <a:rPr kumimoji="0" lang="zh-CN" altLang="en-US" sz="2600"/>
              <a:t>在下图电路中，</a:t>
            </a:r>
            <a:r>
              <a:rPr kumimoji="0" lang="en-US" altLang="zh-CN" sz="2600" i="1"/>
              <a:t>U</a:t>
            </a:r>
            <a:r>
              <a:rPr kumimoji="0" lang="en-US" altLang="zh-CN" sz="2600" i="1" baseline="-25000"/>
              <a:t>CC </a:t>
            </a:r>
            <a:r>
              <a:rPr kumimoji="0" lang="en-US" altLang="zh-CN" sz="2600"/>
              <a:t>= 6V</a:t>
            </a:r>
            <a:r>
              <a:rPr kumimoji="0" lang="zh-CN" altLang="en-US" sz="2600"/>
              <a:t>，</a:t>
            </a:r>
            <a:r>
              <a:rPr kumimoji="0" lang="en-US" altLang="zh-CN" sz="2600" i="1"/>
              <a:t>R</a:t>
            </a:r>
            <a:r>
              <a:rPr kumimoji="0" lang="en-US" altLang="zh-CN" sz="2600" i="1" baseline="-25000"/>
              <a:t>C </a:t>
            </a:r>
            <a:r>
              <a:rPr kumimoji="0" lang="en-US" altLang="zh-CN" sz="2600"/>
              <a:t>= 3k</a:t>
            </a:r>
            <a:r>
              <a:rPr kumimoji="0" lang="en-US" altLang="zh-CN" sz="2600">
                <a:sym typeface="Symbol" panose="05050102010706020507" pitchFamily="18" charset="2"/>
              </a:rPr>
              <a:t></a:t>
            </a:r>
            <a:r>
              <a:rPr kumimoji="0" lang="zh-CN" altLang="en-US" sz="2600"/>
              <a:t>， </a:t>
            </a:r>
            <a:r>
              <a:rPr kumimoji="0" lang="en-US" altLang="zh-CN" sz="2600" i="1"/>
              <a:t>R</a:t>
            </a:r>
            <a:r>
              <a:rPr kumimoji="0" lang="en-US" altLang="zh-CN" sz="2600" i="1" baseline="-25000"/>
              <a:t>C </a:t>
            </a:r>
            <a:r>
              <a:rPr kumimoji="0" lang="en-US" altLang="zh-CN" sz="2600"/>
              <a:t>= 10k</a:t>
            </a:r>
            <a:r>
              <a:rPr kumimoji="0" lang="en-US" altLang="zh-CN" sz="2600">
                <a:sym typeface="Symbol" panose="05050102010706020507" pitchFamily="18" charset="2"/>
              </a:rPr>
              <a:t></a:t>
            </a:r>
            <a:r>
              <a:rPr kumimoji="0" lang="zh-CN" altLang="en-US" sz="2600"/>
              <a:t>，</a:t>
            </a:r>
          </a:p>
          <a:p>
            <a:pPr eaLnBrk="1" hangingPunct="1">
              <a:lnSpc>
                <a:spcPct val="110000"/>
              </a:lnSpc>
            </a:pPr>
            <a:r>
              <a:rPr kumimoji="0" lang="zh-CN" altLang="en-US" sz="2600" i="1">
                <a:sym typeface="Symbol" panose="05050102010706020507" pitchFamily="18" charset="2"/>
              </a:rPr>
              <a:t></a:t>
            </a:r>
            <a:r>
              <a:rPr kumimoji="0" lang="zh-CN" altLang="en-US" sz="2600" i="1" baseline="-25000"/>
              <a:t> </a:t>
            </a:r>
            <a:r>
              <a:rPr kumimoji="0" lang="en-US" altLang="zh-CN" sz="2600"/>
              <a:t>= 25</a:t>
            </a:r>
            <a:r>
              <a:rPr kumimoji="0" lang="zh-CN" altLang="en-US" sz="2600"/>
              <a:t>，当输入电压 </a:t>
            </a:r>
            <a:r>
              <a:rPr kumimoji="0" lang="en-US" altLang="zh-CN" sz="2600" i="1"/>
              <a:t>U</a:t>
            </a:r>
            <a:r>
              <a:rPr kumimoji="0" lang="en-US" altLang="zh-CN" sz="2600" i="1" baseline="-25000"/>
              <a:t>i </a:t>
            </a:r>
            <a:r>
              <a:rPr kumimoji="0" lang="zh-CN" altLang="en-US" sz="2600"/>
              <a:t>分别为 </a:t>
            </a:r>
            <a:r>
              <a:rPr kumimoji="0" lang="en-US" altLang="zh-CN" sz="2600"/>
              <a:t>3V</a:t>
            </a:r>
            <a:r>
              <a:rPr kumimoji="0" lang="zh-CN" altLang="en-US" sz="2600"/>
              <a:t>，</a:t>
            </a:r>
            <a:r>
              <a:rPr kumimoji="0" lang="en-US" altLang="zh-CN" sz="2600"/>
              <a:t>1V</a:t>
            </a:r>
            <a:r>
              <a:rPr kumimoji="0" lang="zh-CN" altLang="en-US" sz="2600"/>
              <a:t>和 </a:t>
            </a:r>
            <a:r>
              <a:rPr kumimoji="0" lang="zh-CN" altLang="en-US" sz="2600">
                <a:sym typeface="Symbol" panose="05050102010706020507" pitchFamily="18" charset="2"/>
              </a:rPr>
              <a:t></a:t>
            </a:r>
            <a:r>
              <a:rPr kumimoji="0" lang="en-US" altLang="zh-CN" sz="2600"/>
              <a:t>1V</a:t>
            </a:r>
            <a:r>
              <a:rPr kumimoji="0" lang="zh-CN" altLang="en-US" sz="2600"/>
              <a:t>时，试问晶体管处于何种工作状态？ </a:t>
            </a:r>
          </a:p>
        </p:txBody>
      </p:sp>
      <p:sp>
        <p:nvSpPr>
          <p:cNvPr id="9222" name="Rectangle 3"/>
          <p:cNvSpPr>
            <a:spLocks noChangeArrowheads="1"/>
          </p:cNvSpPr>
          <p:nvPr/>
        </p:nvSpPr>
        <p:spPr bwMode="auto">
          <a:xfrm>
            <a:off x="571500" y="905435"/>
            <a:ext cx="99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600">
              <a:solidFill>
                <a:srgbClr val="CC0000"/>
              </a:solidFill>
            </a:endParaRPr>
          </a:p>
        </p:txBody>
      </p:sp>
      <p:sp>
        <p:nvSpPr>
          <p:cNvPr id="417796" name="Rectangle 4"/>
          <p:cNvSpPr>
            <a:spLocks noChangeArrowheads="1"/>
          </p:cNvSpPr>
          <p:nvPr/>
        </p:nvSpPr>
        <p:spPr bwMode="auto">
          <a:xfrm>
            <a:off x="571500" y="1845235"/>
            <a:ext cx="66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rgbClr val="CC0000"/>
                </a:solidFill>
              </a:rPr>
              <a:t>解</a:t>
            </a:r>
            <a:r>
              <a:rPr kumimoji="0" lang="en-US" altLang="zh-CN" sz="2800">
                <a:solidFill>
                  <a:srgbClr val="CC0000"/>
                </a:solidFill>
              </a:rPr>
              <a:t>:</a:t>
            </a:r>
          </a:p>
        </p:txBody>
      </p:sp>
      <p:graphicFrame>
        <p:nvGraphicFramePr>
          <p:cNvPr id="4177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201972"/>
              </p:ext>
            </p:extLst>
          </p:nvPr>
        </p:nvGraphicFramePr>
        <p:xfrm>
          <a:off x="1219200" y="2219885"/>
          <a:ext cx="43688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公式" r:id="rId3" imgW="1892160" imgH="444240" progId="Equation.3">
                  <p:embed/>
                </p:oleObj>
              </mc:Choice>
              <mc:Fallback>
                <p:oleObj name="公式" r:id="rId3" imgW="1892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19885"/>
                        <a:ext cx="436880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798" name="Text Box 6"/>
          <p:cNvSpPr txBox="1">
            <a:spLocks noChangeArrowheads="1"/>
          </p:cNvSpPr>
          <p:nvPr/>
        </p:nvSpPr>
        <p:spPr bwMode="auto">
          <a:xfrm>
            <a:off x="1143000" y="1838885"/>
            <a:ext cx="617220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zh-CN" altLang="en-US" sz="2600">
                <a:solidFill>
                  <a:srgbClr val="000099"/>
                </a:solidFill>
              </a:rPr>
              <a:t>晶体管饱和时的集电极电流近似为 </a:t>
            </a:r>
          </a:p>
        </p:txBody>
      </p:sp>
      <p:graphicFrame>
        <p:nvGraphicFramePr>
          <p:cNvPr id="417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456020"/>
              </p:ext>
            </p:extLst>
          </p:nvPr>
        </p:nvGraphicFramePr>
        <p:xfrm>
          <a:off x="1189038" y="3420035"/>
          <a:ext cx="4249737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公式" r:id="rId5" imgW="1841400" imgH="431640" progId="Equation.3">
                  <p:embed/>
                </p:oleObj>
              </mc:Choice>
              <mc:Fallback>
                <p:oleObj name="公式" r:id="rId5" imgW="1841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3420035"/>
                        <a:ext cx="4249737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00" name="Text Box 8"/>
          <p:cNvSpPr txBox="1">
            <a:spLocks noChangeArrowheads="1"/>
          </p:cNvSpPr>
          <p:nvPr/>
        </p:nvSpPr>
        <p:spPr bwMode="auto">
          <a:xfrm>
            <a:off x="1130300" y="3070785"/>
            <a:ext cx="466090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zh-CN" altLang="en-US" sz="2600">
                <a:solidFill>
                  <a:srgbClr val="000099"/>
                </a:solidFill>
              </a:rPr>
              <a:t>晶体管刚饱和时的基极电流为 </a:t>
            </a:r>
          </a:p>
        </p:txBody>
      </p:sp>
      <p:sp>
        <p:nvSpPr>
          <p:cNvPr id="417801" name="Text Box 9"/>
          <p:cNvSpPr txBox="1">
            <a:spLocks noChangeArrowheads="1"/>
          </p:cNvSpPr>
          <p:nvPr/>
        </p:nvSpPr>
        <p:spPr bwMode="auto">
          <a:xfrm>
            <a:off x="1066800" y="4212198"/>
            <a:ext cx="28194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en-US" altLang="zh-CN" sz="2600"/>
              <a:t>(2)  </a:t>
            </a:r>
            <a:r>
              <a:rPr kumimoji="0" lang="zh-CN" altLang="en-US" sz="2600"/>
              <a:t>当</a:t>
            </a:r>
            <a:r>
              <a:rPr kumimoji="0" lang="en-US" altLang="zh-CN" sz="2600" i="1"/>
              <a:t>U</a:t>
            </a:r>
            <a:r>
              <a:rPr kumimoji="0" lang="en-US" altLang="zh-CN" sz="2600" i="1" baseline="-25000"/>
              <a:t>i</a:t>
            </a:r>
            <a:r>
              <a:rPr kumimoji="0" lang="en-US" altLang="zh-CN" sz="2600"/>
              <a:t>= 1V</a:t>
            </a:r>
            <a:r>
              <a:rPr kumimoji="0" lang="zh-CN" altLang="en-US" sz="2600"/>
              <a:t>时， </a:t>
            </a:r>
          </a:p>
        </p:txBody>
      </p:sp>
      <p:graphicFrame>
        <p:nvGraphicFramePr>
          <p:cNvPr id="4178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360549"/>
              </p:ext>
            </p:extLst>
          </p:nvPr>
        </p:nvGraphicFramePr>
        <p:xfrm>
          <a:off x="1590675" y="4607485"/>
          <a:ext cx="6303963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公式" r:id="rId7" imgW="2730240" imgH="444240" progId="Equation.3">
                  <p:embed/>
                </p:oleObj>
              </mc:Choice>
              <mc:Fallback>
                <p:oleObj name="公式" r:id="rId7" imgW="27302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675" y="4607485"/>
                        <a:ext cx="6303963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03" name="Text Box 11"/>
          <p:cNvSpPr txBox="1">
            <a:spLocks noChangeArrowheads="1"/>
          </p:cNvSpPr>
          <p:nvPr/>
        </p:nvSpPr>
        <p:spPr bwMode="auto">
          <a:xfrm>
            <a:off x="1447800" y="5482198"/>
            <a:ext cx="35814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zh-CN" altLang="en-US" sz="2600">
                <a:solidFill>
                  <a:srgbClr val="000099"/>
                </a:solidFill>
              </a:rPr>
              <a:t>晶体管处于放大状态。 </a:t>
            </a:r>
          </a:p>
        </p:txBody>
      </p:sp>
      <p:sp>
        <p:nvSpPr>
          <p:cNvPr id="417804" name="Text Box 12"/>
          <p:cNvSpPr txBox="1">
            <a:spLocks noChangeArrowheads="1"/>
          </p:cNvSpPr>
          <p:nvPr/>
        </p:nvSpPr>
        <p:spPr bwMode="auto">
          <a:xfrm>
            <a:off x="1066800" y="5939398"/>
            <a:ext cx="55626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en-US" altLang="zh-CN" sz="2600"/>
              <a:t>(3)  </a:t>
            </a:r>
            <a:r>
              <a:rPr kumimoji="0" lang="zh-CN" altLang="en-US" sz="2600"/>
              <a:t>当</a:t>
            </a:r>
            <a:r>
              <a:rPr kumimoji="0" lang="en-US" altLang="zh-CN" sz="2600" i="1"/>
              <a:t>U</a:t>
            </a:r>
            <a:r>
              <a:rPr kumimoji="0" lang="en-US" altLang="zh-CN" sz="2600" i="1" baseline="-25000"/>
              <a:t>i</a:t>
            </a:r>
            <a:r>
              <a:rPr kumimoji="0" lang="en-US" altLang="zh-CN" sz="2600"/>
              <a:t>= - 1V</a:t>
            </a:r>
            <a:r>
              <a:rPr kumimoji="0" lang="zh-CN" altLang="en-US" sz="2600"/>
              <a:t>时，</a:t>
            </a:r>
            <a:r>
              <a:rPr kumimoji="0" lang="zh-CN" altLang="en-US" sz="2600">
                <a:solidFill>
                  <a:srgbClr val="000099"/>
                </a:solidFill>
              </a:rPr>
              <a:t>晶体管可靠截止。</a:t>
            </a:r>
            <a:r>
              <a:rPr kumimoji="0" lang="zh-CN" altLang="en-US" sz="2600"/>
              <a:t> </a:t>
            </a:r>
          </a:p>
        </p:txBody>
      </p:sp>
      <p:pic>
        <p:nvPicPr>
          <p:cNvPr id="9229" name="Picture 46" descr="图片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204010"/>
            <a:ext cx="3635375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35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7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7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7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7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6" grpId="0"/>
      <p:bldP spid="417798" grpId="0"/>
      <p:bldP spid="417800" grpId="0"/>
      <p:bldP spid="417801" grpId="0" autoUpdateAnimBg="0"/>
      <p:bldP spid="417803" grpId="0" autoUpdateAnimBg="0"/>
      <p:bldP spid="417804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460972" y="424004"/>
            <a:ext cx="44958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14.5.4 </a:t>
            </a:r>
            <a:r>
              <a:rPr lang="zh-CN" altLang="en-US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主要参数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19710" y="1736867"/>
            <a:ext cx="4572000" cy="549275"/>
            <a:chOff x="373" y="811"/>
            <a:chExt cx="2880" cy="346"/>
          </a:xfrm>
        </p:grpSpPr>
        <p:sp>
          <p:nvSpPr>
            <p:cNvPr id="10257" name="Rectangle 4"/>
            <p:cNvSpPr>
              <a:spLocks noChangeArrowheads="1"/>
            </p:cNvSpPr>
            <p:nvPr/>
          </p:nvSpPr>
          <p:spPr bwMode="auto">
            <a:xfrm>
              <a:off x="373" y="811"/>
              <a:ext cx="28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CC0000"/>
                  </a:solidFill>
                  <a:cs typeface="Times New Roman" panose="02020603050405020304" pitchFamily="18" charset="0"/>
                </a:rPr>
                <a:t>1. </a:t>
              </a:r>
              <a:r>
                <a:rPr lang="zh-CN" altLang="en-US" sz="2800" dirty="0">
                  <a:solidFill>
                    <a:srgbClr val="CC0000"/>
                  </a:solidFill>
                  <a:cs typeface="Times New Roman" panose="02020603050405020304" pitchFamily="18" charset="0"/>
                </a:rPr>
                <a:t>电流放大系数   </a:t>
              </a:r>
              <a:r>
                <a:rPr lang="zh-CN" altLang="en-US" sz="2800" dirty="0">
                  <a:solidFill>
                    <a:srgbClr val="CC00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  </a:t>
              </a:r>
              <a:r>
                <a:rPr lang="en-US" altLang="zh-CN" sz="2800" dirty="0">
                  <a:solidFill>
                    <a:srgbClr val="CC00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, </a:t>
              </a:r>
              <a:r>
                <a:rPr lang="zh-CN" altLang="en-US" sz="2800" i="1" dirty="0">
                  <a:solidFill>
                    <a:srgbClr val="CC00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</a:t>
              </a:r>
              <a:endParaRPr lang="zh-CN" altLang="en-US" sz="2800" b="0" i="1" dirty="0">
                <a:solidFill>
                  <a:srgbClr val="CC0000"/>
                </a:solidFill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245" name="Object 5"/>
            <p:cNvGraphicFramePr>
              <a:graphicFrameLocks noChangeAspect="1"/>
            </p:cNvGraphicFramePr>
            <p:nvPr/>
          </p:nvGraphicFramePr>
          <p:xfrm>
            <a:off x="2025" y="833"/>
            <a:ext cx="233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4" name="公式" r:id="rId3" imgW="190440" imgH="266400" progId="Equation.3">
                    <p:embed/>
                  </p:oleObj>
                </mc:Choice>
                <mc:Fallback>
                  <p:oleObj name="公式" r:id="rId3" imgW="1904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5" y="833"/>
                          <a:ext cx="233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8822" name="Text Box 6"/>
          <p:cNvSpPr txBox="1">
            <a:spLocks noChangeArrowheads="1"/>
          </p:cNvSpPr>
          <p:nvPr/>
        </p:nvSpPr>
        <p:spPr bwMode="auto">
          <a:xfrm>
            <a:off x="924522" y="2600498"/>
            <a:ext cx="3581400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直流电流放大系数</a:t>
            </a:r>
          </a:p>
        </p:txBody>
      </p:sp>
      <p:graphicFrame>
        <p:nvGraphicFramePr>
          <p:cNvPr id="418823" name="Object 7"/>
          <p:cNvGraphicFramePr>
            <a:graphicFrameLocks noChangeAspect="1"/>
          </p:cNvGraphicFramePr>
          <p:nvPr>
            <p:extLst/>
          </p:nvPr>
        </p:nvGraphicFramePr>
        <p:xfrm>
          <a:off x="1780185" y="3032267"/>
          <a:ext cx="111918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公式" r:id="rId5" imgW="558720" imgH="469800" progId="Equation.3">
                  <p:embed/>
                </p:oleObj>
              </mc:Choice>
              <mc:Fallback>
                <p:oleObj name="公式" r:id="rId5" imgW="5587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0185" y="3032267"/>
                        <a:ext cx="1119187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8824" name="Object 8"/>
          <p:cNvGraphicFramePr>
            <a:graphicFrameLocks noChangeAspect="1"/>
          </p:cNvGraphicFramePr>
          <p:nvPr>
            <p:extLst/>
          </p:nvPr>
        </p:nvGraphicFramePr>
        <p:xfrm>
          <a:off x="5426672" y="3057667"/>
          <a:ext cx="14224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公式" r:id="rId7" imgW="647640" imgH="419040" progId="Equation.3">
                  <p:embed/>
                </p:oleObj>
              </mc:Choice>
              <mc:Fallback>
                <p:oleObj name="公式" r:id="rId7" imgW="6476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672" y="3057667"/>
                        <a:ext cx="1422400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8825" name="Rectangle 9"/>
          <p:cNvSpPr>
            <a:spLocks noChangeArrowheads="1"/>
          </p:cNvSpPr>
          <p:nvPr/>
        </p:nvSpPr>
        <p:spPr bwMode="auto">
          <a:xfrm>
            <a:off x="4728172" y="2603642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交流电流放大系数</a:t>
            </a:r>
          </a:p>
        </p:txBody>
      </p:sp>
      <p:sp>
        <p:nvSpPr>
          <p:cNvPr id="418826" name="Rectangle 10"/>
          <p:cNvSpPr>
            <a:spLocks noChangeArrowheads="1"/>
          </p:cNvSpPr>
          <p:nvPr/>
        </p:nvSpPr>
        <p:spPr bwMode="auto">
          <a:xfrm>
            <a:off x="919760" y="2075004"/>
            <a:ext cx="487345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000099"/>
                </a:solidFill>
                <a:cs typeface="Times New Roman" panose="02020603050405020304" pitchFamily="18" charset="0"/>
              </a:rPr>
              <a:t>当晶体管接成发射极电路时，</a:t>
            </a:r>
          </a:p>
        </p:txBody>
      </p:sp>
      <p:sp>
        <p:nvSpPr>
          <p:cNvPr id="418827" name="Rectangle 11"/>
          <p:cNvSpPr>
            <a:spLocks noChangeArrowheads="1"/>
          </p:cNvSpPr>
          <p:nvPr/>
        </p:nvSpPr>
        <p:spPr bwMode="auto">
          <a:xfrm>
            <a:off x="424460" y="3338654"/>
            <a:ext cx="12557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000099"/>
                </a:solidFill>
                <a:cs typeface="Times New Roman" panose="02020603050405020304" pitchFamily="18" charset="0"/>
              </a:rPr>
              <a:t>注意：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73672" y="3980005"/>
            <a:ext cx="8001000" cy="955675"/>
            <a:chOff x="336" y="2924"/>
            <a:chExt cx="5040" cy="602"/>
          </a:xfrm>
        </p:grpSpPr>
        <p:sp>
          <p:nvSpPr>
            <p:cNvPr id="10256" name="Text Box 13"/>
            <p:cNvSpPr txBox="1">
              <a:spLocks noChangeArrowheads="1"/>
            </p:cNvSpPr>
            <p:nvPr/>
          </p:nvSpPr>
          <p:spPr bwMode="auto">
            <a:xfrm>
              <a:off x="336" y="2924"/>
              <a:ext cx="5040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cs typeface="Times New Roman" panose="02020603050405020304" pitchFamily="18" charset="0"/>
                  <a:sym typeface="Symbol" panose="05050102010706020507" pitchFamily="18" charset="2"/>
                </a:rPr>
                <a:t>            </a:t>
              </a:r>
              <a:r>
                <a:rPr lang="zh-CN" altLang="en-US" sz="2800">
                  <a:cs typeface="Times New Roman" panose="02020603050405020304" pitchFamily="18" charset="0"/>
                  <a:sym typeface="Symbol" panose="05050102010706020507" pitchFamily="18" charset="2"/>
                </a:rPr>
                <a:t>和</a:t>
              </a:r>
              <a:r>
                <a:rPr lang="zh-CN" altLang="en-US" sz="2800" i="1">
                  <a:cs typeface="Times New Roman" panose="02020603050405020304" pitchFamily="18" charset="0"/>
                  <a:sym typeface="Symbol" panose="05050102010706020507" pitchFamily="18" charset="2"/>
                </a:rPr>
                <a:t></a:t>
              </a:r>
              <a:r>
                <a:rPr lang="zh-CN" altLang="en-US" sz="2800"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2800">
                  <a:cs typeface="Times New Roman" panose="02020603050405020304" pitchFamily="18" charset="0"/>
                </a:rPr>
                <a:t>的含义不同，但在特性曲线近于平行等距并且</a:t>
              </a:r>
              <a:r>
                <a:rPr lang="en-US" altLang="zh-CN" sz="2800" i="1">
                  <a:solidFill>
                    <a:srgbClr val="000099"/>
                  </a:solidFill>
                  <a:cs typeface="Times New Roman" panose="02020603050405020304" pitchFamily="18" charset="0"/>
                </a:rPr>
                <a:t>I</a:t>
              </a:r>
              <a:r>
                <a:rPr lang="en-US" altLang="zh-CN" sz="2800" baseline="-25000">
                  <a:solidFill>
                    <a:srgbClr val="000099"/>
                  </a:solidFill>
                  <a:cs typeface="Times New Roman" panose="02020603050405020304" pitchFamily="18" charset="0"/>
                </a:rPr>
                <a:t>CE0 </a:t>
              </a:r>
              <a:r>
                <a:rPr lang="zh-CN" altLang="en-US" sz="2800">
                  <a:cs typeface="Times New Roman" panose="02020603050405020304" pitchFamily="18" charset="0"/>
                </a:rPr>
                <a:t>较小的情况下，两者数值接近。</a:t>
              </a:r>
            </a:p>
          </p:txBody>
        </p:sp>
        <p:graphicFrame>
          <p:nvGraphicFramePr>
            <p:cNvPr id="10244" name="Object 14"/>
            <p:cNvGraphicFramePr>
              <a:graphicFrameLocks noChangeAspect="1"/>
            </p:cNvGraphicFramePr>
            <p:nvPr/>
          </p:nvGraphicFramePr>
          <p:xfrm>
            <a:off x="871" y="2937"/>
            <a:ext cx="233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7" name="公式" r:id="rId9" imgW="190440" imgH="266400" progId="Equation.3">
                    <p:embed/>
                  </p:oleObj>
                </mc:Choice>
                <mc:Fallback>
                  <p:oleObj name="公式" r:id="rId9" imgW="1904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1" y="2937"/>
                          <a:ext cx="233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8831" name="Text Box 15"/>
          <p:cNvSpPr txBox="1">
            <a:spLocks noChangeArrowheads="1"/>
          </p:cNvSpPr>
          <p:nvPr/>
        </p:nvSpPr>
        <p:spPr bwMode="auto">
          <a:xfrm>
            <a:off x="981672" y="6254923"/>
            <a:ext cx="6078538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rgbClr val="006600"/>
                </a:solidFill>
                <a:cs typeface="Times New Roman" panose="02020603050405020304" pitchFamily="18" charset="0"/>
              </a:rPr>
              <a:t>常用晶体管的</a:t>
            </a:r>
            <a:r>
              <a:rPr lang="zh-CN" altLang="en-US" sz="2800" i="1">
                <a:solidFill>
                  <a:srgbClr val="0066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zh-CN" altLang="en-US" sz="2800">
                <a:solidFill>
                  <a:srgbClr val="0066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>
                <a:solidFill>
                  <a:srgbClr val="006600"/>
                </a:solidFill>
                <a:cs typeface="Times New Roman" panose="02020603050405020304" pitchFamily="18" charset="0"/>
              </a:rPr>
              <a:t>值在</a:t>
            </a:r>
            <a:r>
              <a:rPr lang="en-US" altLang="zh-CN" sz="2800">
                <a:solidFill>
                  <a:srgbClr val="006600"/>
                </a:solidFill>
                <a:cs typeface="Times New Roman" panose="02020603050405020304" pitchFamily="18" charset="0"/>
              </a:rPr>
              <a:t>20 ~ 200</a:t>
            </a:r>
            <a:r>
              <a:rPr lang="zh-CN" altLang="en-US" sz="2800">
                <a:solidFill>
                  <a:srgbClr val="006600"/>
                </a:solidFill>
                <a:cs typeface="Times New Roman" panose="02020603050405020304" pitchFamily="18" charset="0"/>
              </a:rPr>
              <a:t>之间。</a:t>
            </a:r>
          </a:p>
        </p:txBody>
      </p:sp>
      <p:sp>
        <p:nvSpPr>
          <p:cNvPr id="418832" name="Text Box 16"/>
          <p:cNvSpPr txBox="1">
            <a:spLocks noChangeArrowheads="1"/>
          </p:cNvSpPr>
          <p:nvPr/>
        </p:nvSpPr>
        <p:spPr bwMode="auto">
          <a:xfrm>
            <a:off x="460972" y="4946792"/>
            <a:ext cx="8215313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cs typeface="Times New Roman" panose="02020603050405020304" pitchFamily="18" charset="0"/>
              </a:rPr>
              <a:t>        </a:t>
            </a:r>
            <a:r>
              <a:rPr lang="zh-CN" altLang="en-US" sz="2800">
                <a:cs typeface="Times New Roman" panose="02020603050405020304" pitchFamily="18" charset="0"/>
              </a:rPr>
              <a:t>由于晶体管的输出特性曲线是非线性的，只有</a:t>
            </a:r>
          </a:p>
          <a:p>
            <a:pPr eaLnBrk="1" hangingPunct="1"/>
            <a:r>
              <a:rPr lang="zh-CN" altLang="en-US" sz="2800">
                <a:cs typeface="Times New Roman" panose="02020603050405020304" pitchFamily="18" charset="0"/>
              </a:rPr>
              <a:t>在特性曲线的近于水平部分，</a:t>
            </a:r>
            <a:r>
              <a:rPr lang="en-US" altLang="zh-CN" sz="2800" i="1">
                <a:solidFill>
                  <a:srgbClr val="000099"/>
                </a:solidFill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solidFill>
                  <a:srgbClr val="000099"/>
                </a:solidFill>
                <a:cs typeface="Times New Roman" panose="02020603050405020304" pitchFamily="18" charset="0"/>
              </a:rPr>
              <a:t>C</a:t>
            </a:r>
            <a:r>
              <a:rPr lang="zh-CN" altLang="en-US" sz="2800">
                <a:solidFill>
                  <a:srgbClr val="000099"/>
                </a:solidFill>
                <a:cs typeface="Times New Roman" panose="02020603050405020304" pitchFamily="18" charset="0"/>
              </a:rPr>
              <a:t>随</a:t>
            </a:r>
            <a:r>
              <a:rPr lang="en-US" altLang="zh-CN" sz="2800" i="1">
                <a:solidFill>
                  <a:srgbClr val="000099"/>
                </a:solidFill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solidFill>
                  <a:srgbClr val="000099"/>
                </a:solidFill>
                <a:cs typeface="Times New Roman" panose="02020603050405020304" pitchFamily="18" charset="0"/>
              </a:rPr>
              <a:t>B</a:t>
            </a:r>
            <a:r>
              <a:rPr lang="zh-CN" altLang="en-US" sz="2800">
                <a:solidFill>
                  <a:srgbClr val="000099"/>
                </a:solidFill>
                <a:cs typeface="Times New Roman" panose="02020603050405020304" pitchFamily="18" charset="0"/>
              </a:rPr>
              <a:t>成正比变化</a:t>
            </a:r>
            <a:r>
              <a:rPr lang="en-US" altLang="zh-CN" sz="2800">
                <a:solidFill>
                  <a:srgbClr val="000099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sz="2800" i="1">
                <a:cs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zh-CN" altLang="en-US" sz="2800">
                <a:cs typeface="Times New Roman" panose="02020603050405020304" pitchFamily="18" charset="0"/>
                <a:sym typeface="Symbol" panose="05050102010706020507" pitchFamily="18" charset="2"/>
              </a:rPr>
              <a:t>值才可认为是基本恒定的。</a:t>
            </a:r>
            <a:endParaRPr lang="zh-CN" altLang="en-US" sz="280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sp>
        <p:nvSpPr>
          <p:cNvPr id="418833" name="Rectangle 17"/>
          <p:cNvSpPr>
            <a:spLocks noChangeArrowheads="1"/>
          </p:cNvSpPr>
          <p:nvPr/>
        </p:nvSpPr>
        <p:spPr bwMode="auto">
          <a:xfrm>
            <a:off x="460972" y="881204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cs typeface="Times New Roman" panose="02020603050405020304" pitchFamily="18" charset="0"/>
              </a:rPr>
              <a:t>  </a:t>
            </a:r>
            <a:r>
              <a:rPr lang="zh-CN" altLang="en-US" sz="2800">
                <a:cs typeface="Times New Roman" panose="02020603050405020304" pitchFamily="18" charset="0"/>
              </a:rPr>
              <a:t>表示晶体管特性的数据称为晶体管的参数，晶体管的参数也是设计电路、选用晶体管的依据。</a:t>
            </a:r>
          </a:p>
        </p:txBody>
      </p:sp>
    </p:spTree>
    <p:extLst>
      <p:ext uri="{BB962C8B-B14F-4D97-AF65-F5344CB8AC3E}">
        <p14:creationId xmlns:p14="http://schemas.microsoft.com/office/powerpoint/2010/main" val="193092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8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8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22" grpId="0" autoUpdateAnimBg="0"/>
      <p:bldP spid="418825" grpId="0" autoUpdateAnimBg="0"/>
      <p:bldP spid="418826" grpId="0" autoUpdateAnimBg="0"/>
      <p:bldP spid="418827" grpId="0" autoUpdateAnimBg="0"/>
      <p:bldP spid="418831" grpId="0" autoUpdateAnimBg="0"/>
      <p:bldP spid="418832" grpId="0" autoUpdateAnimBg="0"/>
      <p:bldP spid="418833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 Box 2"/>
          <p:cNvSpPr txBox="1">
            <a:spLocks noChangeArrowheads="1"/>
          </p:cNvSpPr>
          <p:nvPr/>
        </p:nvSpPr>
        <p:spPr bwMode="auto">
          <a:xfrm>
            <a:off x="468313" y="620993"/>
            <a:ext cx="8610600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marL="3048000" indent="-30480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zh-CN" altLang="zh-CN" sz="2800">
                <a:solidFill>
                  <a:srgbClr val="E60000"/>
                </a:solidFill>
              </a:rPr>
              <a:t>例：</a:t>
            </a:r>
            <a:r>
              <a:rPr lang="zh-CN" altLang="zh-CN" sz="2800"/>
              <a:t>在</a:t>
            </a:r>
            <a:r>
              <a:rPr lang="en-US" altLang="zh-CN" sz="2800" i="1">
                <a:ea typeface="楷体_GB2312" pitchFamily="49" charset="-122"/>
              </a:rPr>
              <a:t>U</a:t>
            </a:r>
            <a:r>
              <a:rPr lang="en-US" altLang="zh-CN" sz="2800" baseline="-25000">
                <a:ea typeface="楷体_GB2312" pitchFamily="49" charset="-122"/>
              </a:rPr>
              <a:t>CE</a:t>
            </a:r>
            <a:r>
              <a:rPr lang="en-US" altLang="zh-CN" sz="2800">
                <a:ea typeface="楷体_GB2312" pitchFamily="49" charset="-122"/>
              </a:rPr>
              <a:t>= 6 V</a:t>
            </a:r>
            <a:r>
              <a:rPr lang="zh-CN" altLang="zh-CN" sz="2800"/>
              <a:t>时，在 </a:t>
            </a:r>
            <a:r>
              <a:rPr lang="en-US" altLang="zh-CN" sz="2800" i="1"/>
              <a:t>Q</a:t>
            </a:r>
            <a:r>
              <a:rPr lang="en-US" altLang="zh-CN" sz="2800" baseline="-25000"/>
              <a:t>1 </a:t>
            </a:r>
            <a:r>
              <a:rPr lang="zh-CN" altLang="zh-CN" sz="2800"/>
              <a:t>点</a:t>
            </a:r>
            <a:r>
              <a:rPr lang="zh-CN" altLang="en-US" sz="2800"/>
              <a:t> </a:t>
            </a:r>
            <a:r>
              <a:rPr lang="en-US" altLang="zh-CN" sz="2800" i="1">
                <a:ea typeface="楷体_GB2312" pitchFamily="49" charset="-122"/>
              </a:rPr>
              <a:t>I</a:t>
            </a:r>
            <a:r>
              <a:rPr lang="en-US" altLang="zh-CN" sz="2800" baseline="-25000">
                <a:ea typeface="楷体_GB2312" pitchFamily="49" charset="-122"/>
              </a:rPr>
              <a:t>B </a:t>
            </a:r>
            <a:r>
              <a:rPr lang="en-US" altLang="zh-CN" sz="2800">
                <a:ea typeface="楷体_GB2312" pitchFamily="49" charset="-122"/>
              </a:rPr>
              <a:t>= 40</a:t>
            </a:r>
            <a:r>
              <a:rPr lang="en-US" altLang="zh-CN" sz="2800">
                <a:ea typeface="楷体_GB2312" pitchFamily="49" charset="-122"/>
                <a:sym typeface="Symbol" panose="05050102010706020507" pitchFamily="18" charset="2"/>
              </a:rPr>
              <a:t>A, </a:t>
            </a:r>
            <a:r>
              <a:rPr lang="en-US" altLang="zh-CN" sz="2800" i="1"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 baseline="-25000">
                <a:ea typeface="楷体_GB2312" pitchFamily="49" charset="-122"/>
                <a:sym typeface="Symbol" panose="05050102010706020507" pitchFamily="18" charset="2"/>
              </a:rPr>
              <a:t>C </a:t>
            </a:r>
            <a:r>
              <a:rPr lang="en-US" altLang="zh-CN" sz="2800">
                <a:ea typeface="楷体_GB2312" pitchFamily="49" charset="-122"/>
                <a:sym typeface="Symbol" panose="05050102010706020507" pitchFamily="18" charset="2"/>
              </a:rPr>
              <a:t>= 1.5mA</a:t>
            </a:r>
            <a:r>
              <a:rPr lang="zh-CN" altLang="en-US" sz="2800">
                <a:ea typeface="楷体_GB2312" pitchFamily="49" charset="-122"/>
                <a:sym typeface="Symbol" panose="05050102010706020507" pitchFamily="18" charset="2"/>
              </a:rPr>
              <a:t>； </a:t>
            </a:r>
          </a:p>
          <a:p>
            <a:pPr eaLnBrk="1" hangingPunct="1">
              <a:spcBef>
                <a:spcPct val="10000"/>
              </a:spcBef>
            </a:pPr>
            <a:r>
              <a:rPr lang="zh-CN" altLang="en-US" sz="2800"/>
              <a:t>        </a:t>
            </a:r>
            <a:r>
              <a:rPr lang="zh-CN" altLang="zh-CN" sz="2800"/>
              <a:t>在 </a:t>
            </a:r>
            <a:r>
              <a:rPr lang="en-US" altLang="zh-CN" sz="2800" i="1"/>
              <a:t>Q</a:t>
            </a:r>
            <a:r>
              <a:rPr lang="en-US" altLang="zh-CN" sz="2800" baseline="-25000"/>
              <a:t>2 </a:t>
            </a:r>
            <a:r>
              <a:rPr lang="zh-CN" altLang="zh-CN" sz="2800"/>
              <a:t>点</a:t>
            </a:r>
            <a:r>
              <a:rPr lang="zh-CN" altLang="en-US" sz="2800"/>
              <a:t> </a:t>
            </a:r>
            <a:r>
              <a:rPr lang="en-US" altLang="zh-CN" sz="2800" i="1"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 baseline="-25000">
                <a:ea typeface="楷体_GB2312" pitchFamily="49" charset="-122"/>
                <a:sym typeface="Symbol" panose="05050102010706020507" pitchFamily="18" charset="2"/>
              </a:rPr>
              <a:t>B </a:t>
            </a:r>
            <a:r>
              <a:rPr lang="en-US" altLang="zh-CN" sz="2800">
                <a:ea typeface="楷体_GB2312" pitchFamily="49" charset="-122"/>
                <a:sym typeface="Symbol" panose="05050102010706020507" pitchFamily="18" charset="2"/>
              </a:rPr>
              <a:t>= 60 A,  </a:t>
            </a:r>
            <a:r>
              <a:rPr lang="en-US" altLang="zh-CN" sz="2800" i="1"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 baseline="-25000">
                <a:ea typeface="楷体_GB2312" pitchFamily="49" charset="-122"/>
                <a:sym typeface="Symbol" panose="05050102010706020507" pitchFamily="18" charset="2"/>
              </a:rPr>
              <a:t>C </a:t>
            </a:r>
            <a:r>
              <a:rPr lang="en-US" altLang="zh-CN" sz="2800">
                <a:ea typeface="楷体_GB2312" pitchFamily="49" charset="-122"/>
                <a:sym typeface="Symbol" panose="05050102010706020507" pitchFamily="18" charset="2"/>
              </a:rPr>
              <a:t>= 2.3mA</a:t>
            </a:r>
            <a:r>
              <a:rPr lang="zh-CN" altLang="en-US" sz="2800">
                <a:ea typeface="楷体_GB2312" pitchFamily="49" charset="-122"/>
                <a:sym typeface="Symbol" panose="05050102010706020507" pitchFamily="18" charset="2"/>
              </a:rPr>
              <a:t>。</a:t>
            </a:r>
          </a:p>
        </p:txBody>
      </p:sp>
      <p:graphicFrame>
        <p:nvGraphicFramePr>
          <p:cNvPr id="4198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983597"/>
              </p:ext>
            </p:extLst>
          </p:nvPr>
        </p:nvGraphicFramePr>
        <p:xfrm>
          <a:off x="5105400" y="2467256"/>
          <a:ext cx="32004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公式" r:id="rId3" imgW="1536480" imgH="380880" progId="Equation.3">
                  <p:embed/>
                </p:oleObj>
              </mc:Choice>
              <mc:Fallback>
                <p:oleObj name="公式" r:id="rId3" imgW="15364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467256"/>
                        <a:ext cx="3200400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11947"/>
              </p:ext>
            </p:extLst>
          </p:nvPr>
        </p:nvGraphicFramePr>
        <p:xfrm>
          <a:off x="4945063" y="4103968"/>
          <a:ext cx="3875087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公式" r:id="rId5" imgW="2006280" imgH="469800" progId="Equation.3">
                  <p:embed/>
                </p:oleObj>
              </mc:Choice>
              <mc:Fallback>
                <p:oleObj name="公式" r:id="rId5" imgW="20062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4103968"/>
                        <a:ext cx="3875087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84213" y="5516843"/>
            <a:ext cx="7772400" cy="519113"/>
            <a:chOff x="480" y="3504"/>
            <a:chExt cx="4896" cy="327"/>
          </a:xfrm>
        </p:grpSpPr>
        <p:sp>
          <p:nvSpPr>
            <p:cNvPr id="11274" name="Text Box 6"/>
            <p:cNvSpPr txBox="1">
              <a:spLocks noChangeArrowheads="1"/>
            </p:cNvSpPr>
            <p:nvPr/>
          </p:nvSpPr>
          <p:spPr bwMode="auto">
            <a:xfrm>
              <a:off x="480" y="3504"/>
              <a:ext cx="48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latin typeface="宋体" panose="02010600030101010101" pitchFamily="2" charset="-122"/>
                </a:rPr>
                <a:t>在以后的计算中，一般作近似处理：</a:t>
              </a:r>
              <a:r>
                <a:rPr lang="zh-CN" altLang="en-US" sz="2800" i="1">
                  <a:latin typeface="宋体" panose="02010600030101010101" pitchFamily="2" charset="-122"/>
                  <a:sym typeface="Symbol" panose="05050102010706020507" pitchFamily="18" charset="2"/>
                </a:rPr>
                <a:t> </a:t>
              </a:r>
              <a:r>
                <a:rPr lang="en-US" altLang="zh-CN" sz="2800">
                  <a:latin typeface="宋体" panose="02010600030101010101" pitchFamily="2" charset="-122"/>
                  <a:sym typeface="Symbol" panose="05050102010706020507" pitchFamily="18" charset="2"/>
                </a:rPr>
                <a:t>=  </a:t>
              </a:r>
              <a:r>
                <a:rPr lang="zh-CN" altLang="en-US" sz="2800">
                  <a:latin typeface="宋体" panose="02010600030101010101" pitchFamily="2" charset="-122"/>
                  <a:sym typeface="Symbol" panose="05050102010706020507" pitchFamily="18" charset="2"/>
                </a:rPr>
                <a:t>。</a:t>
              </a:r>
              <a:endParaRPr lang="zh-CN" altLang="en-US" sz="2800">
                <a:latin typeface="宋体" panose="02010600030101010101" pitchFamily="2" charset="-122"/>
              </a:endParaRPr>
            </a:p>
          </p:txBody>
        </p:sp>
        <p:graphicFrame>
          <p:nvGraphicFramePr>
            <p:cNvPr id="11268" name="Object 7"/>
            <p:cNvGraphicFramePr>
              <a:graphicFrameLocks noChangeAspect="1"/>
            </p:cNvGraphicFramePr>
            <p:nvPr/>
          </p:nvGraphicFramePr>
          <p:xfrm>
            <a:off x="4560" y="3504"/>
            <a:ext cx="233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7" name="公式" r:id="rId7" imgW="190440" imgH="266400" progId="Equation.3">
                    <p:embed/>
                  </p:oleObj>
                </mc:Choice>
                <mc:Fallback>
                  <p:oleObj name="公式" r:id="rId7" imgW="1904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3504"/>
                          <a:ext cx="233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9889" name="Rectangle 49"/>
          <p:cNvSpPr>
            <a:spLocks noChangeArrowheads="1"/>
          </p:cNvSpPr>
          <p:nvPr/>
        </p:nvSpPr>
        <p:spPr bwMode="auto">
          <a:xfrm>
            <a:off x="4876800" y="1700493"/>
            <a:ext cx="2819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zh-CN" sz="2800">
                <a:solidFill>
                  <a:srgbClr val="CC0000"/>
                </a:solidFill>
              </a:rPr>
              <a:t>在 </a:t>
            </a:r>
            <a:r>
              <a:rPr lang="en-US" altLang="zh-CN" sz="2800" i="1">
                <a:solidFill>
                  <a:srgbClr val="CC0000"/>
                </a:solidFill>
              </a:rPr>
              <a:t>Q</a:t>
            </a:r>
            <a:r>
              <a:rPr lang="en-US" altLang="zh-CN" sz="2800" baseline="-25000">
                <a:solidFill>
                  <a:srgbClr val="CC0000"/>
                </a:solidFill>
              </a:rPr>
              <a:t>1 </a:t>
            </a:r>
            <a:r>
              <a:rPr lang="zh-CN" altLang="zh-CN" sz="2800">
                <a:solidFill>
                  <a:srgbClr val="CC0000"/>
                </a:solidFill>
              </a:rPr>
              <a:t>点，有</a:t>
            </a:r>
            <a:endParaRPr lang="zh-CN" altLang="en-US" sz="2800">
              <a:solidFill>
                <a:srgbClr val="CC0000"/>
              </a:solidFill>
              <a:latin typeface="宋体" panose="02010600030101010101" pitchFamily="2" charset="-122"/>
            </a:endParaRPr>
          </a:p>
        </p:txBody>
      </p:sp>
      <p:sp>
        <p:nvSpPr>
          <p:cNvPr id="419890" name="Rectangle 50"/>
          <p:cNvSpPr>
            <a:spLocks noChangeArrowheads="1"/>
          </p:cNvSpPr>
          <p:nvPr/>
        </p:nvSpPr>
        <p:spPr bwMode="auto">
          <a:xfrm>
            <a:off x="4953000" y="3308631"/>
            <a:ext cx="3352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zh-CN" sz="2800">
                <a:solidFill>
                  <a:srgbClr val="CC0000"/>
                </a:solidFill>
              </a:rPr>
              <a:t>由 </a:t>
            </a:r>
            <a:r>
              <a:rPr lang="en-US" altLang="zh-CN" sz="2800" i="1">
                <a:solidFill>
                  <a:srgbClr val="CC0000"/>
                </a:solidFill>
              </a:rPr>
              <a:t>Q</a:t>
            </a:r>
            <a:r>
              <a:rPr lang="en-US" altLang="zh-CN" sz="2800" baseline="-25000">
                <a:solidFill>
                  <a:srgbClr val="CC0000"/>
                </a:solidFill>
              </a:rPr>
              <a:t>1 </a:t>
            </a:r>
            <a:r>
              <a:rPr lang="zh-CN" altLang="zh-CN" sz="2800">
                <a:solidFill>
                  <a:srgbClr val="CC0000"/>
                </a:solidFill>
              </a:rPr>
              <a:t>和</a:t>
            </a:r>
            <a:r>
              <a:rPr lang="en-US" altLang="zh-CN" sz="2800" i="1">
                <a:solidFill>
                  <a:srgbClr val="CC0000"/>
                </a:solidFill>
              </a:rPr>
              <a:t>Q</a:t>
            </a:r>
            <a:r>
              <a:rPr lang="en-US" altLang="zh-CN" sz="2800" baseline="-25000">
                <a:solidFill>
                  <a:srgbClr val="CC0000"/>
                </a:solidFill>
              </a:rPr>
              <a:t>2</a:t>
            </a:r>
            <a:r>
              <a:rPr lang="zh-CN" altLang="zh-CN" sz="2800">
                <a:solidFill>
                  <a:srgbClr val="CC0000"/>
                </a:solidFill>
              </a:rPr>
              <a:t>点，得</a:t>
            </a:r>
            <a:endParaRPr lang="zh-CN" altLang="en-US" sz="2800">
              <a:solidFill>
                <a:srgbClr val="CC0000"/>
              </a:solidFill>
            </a:endParaRPr>
          </a:p>
        </p:txBody>
      </p:sp>
      <p:pic>
        <p:nvPicPr>
          <p:cNvPr id="11273" name="Picture 51" descr="图片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493"/>
            <a:ext cx="414655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378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9" grpId="0" autoUpdateAnimBg="0"/>
      <p:bldP spid="419890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Text Box 2"/>
          <p:cNvSpPr txBox="1">
            <a:spLocks noChangeArrowheads="1"/>
          </p:cNvSpPr>
          <p:nvPr/>
        </p:nvSpPr>
        <p:spPr bwMode="auto">
          <a:xfrm>
            <a:off x="457200" y="477444"/>
            <a:ext cx="5181600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基极反向截止电流 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CBO</a:t>
            </a:r>
            <a:endParaRPr lang="en-US" altLang="zh-CN" sz="2800" b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0873" name="Text Box 9"/>
          <p:cNvSpPr txBox="1">
            <a:spLocks noChangeArrowheads="1"/>
          </p:cNvSpPr>
          <p:nvPr/>
        </p:nvSpPr>
        <p:spPr bwMode="auto">
          <a:xfrm>
            <a:off x="457200" y="3296844"/>
            <a:ext cx="7543800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射极反向截止电流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穿透电流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CEO</a:t>
            </a:r>
            <a:endParaRPr lang="en-US" altLang="zh-CN" sz="2800" b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363" name="Picture 67" descr="C:\Users\Administrator\Desktop\图片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099713"/>
            <a:ext cx="33401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64" name="Picture 68" descr="C:\Users\Administrator\Desktop\图片5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3800051"/>
            <a:ext cx="3230562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69" descr="C:\Users\Administrator\Desktop\图片6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885401"/>
            <a:ext cx="4279900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0" descr="C:\Users\Administrator\Desktop\图片7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3742901"/>
            <a:ext cx="4541837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722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0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73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Text Box 2"/>
          <p:cNvSpPr txBox="1">
            <a:spLocks noChangeArrowheads="1"/>
          </p:cNvSpPr>
          <p:nvPr/>
        </p:nvSpPr>
        <p:spPr bwMode="auto">
          <a:xfrm>
            <a:off x="533400" y="454056"/>
            <a:ext cx="6400800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集电极最大允许电流 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</a:p>
        </p:txBody>
      </p:sp>
      <p:sp>
        <p:nvSpPr>
          <p:cNvPr id="421891" name="Text Box 3"/>
          <p:cNvSpPr txBox="1">
            <a:spLocks noChangeArrowheads="1"/>
          </p:cNvSpPr>
          <p:nvPr/>
        </p:nvSpPr>
        <p:spPr bwMode="auto">
          <a:xfrm>
            <a:off x="457200" y="2276506"/>
            <a:ext cx="7848600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射极反向击穿电压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(BR)CEO</a:t>
            </a:r>
          </a:p>
        </p:txBody>
      </p:sp>
      <p:sp>
        <p:nvSpPr>
          <p:cNvPr id="421892" name="Rectangle 4"/>
          <p:cNvSpPr>
            <a:spLocks noChangeArrowheads="1"/>
          </p:cNvSpPr>
          <p:nvPr/>
        </p:nvSpPr>
        <p:spPr bwMode="auto">
          <a:xfrm>
            <a:off x="609600" y="990600"/>
            <a:ext cx="813911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集电极电流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上升会导致三极管的</a:t>
            </a:r>
            <a:r>
              <a:rPr lang="zh-CN" altLang="en-US" sz="28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值的下降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当</a:t>
            </a:r>
            <a:r>
              <a:rPr lang="zh-CN" altLang="en-US" sz="28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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值下降到正常值的三分之二时的集电极电流即为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CM</a:t>
            </a:r>
            <a:r>
              <a:rPr lang="zh-CN" altLang="en-US" sz="28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。</a:t>
            </a:r>
          </a:p>
        </p:txBody>
      </p:sp>
      <p:sp>
        <p:nvSpPr>
          <p:cNvPr id="421893" name="Rectangle 5"/>
          <p:cNvSpPr>
            <a:spLocks noChangeArrowheads="1"/>
          </p:cNvSpPr>
          <p:nvPr/>
        </p:nvSpPr>
        <p:spPr bwMode="auto">
          <a:xfrm>
            <a:off x="533400" y="2798763"/>
            <a:ext cx="8359775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当集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射极之间的电压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CE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超过一定的数值时，三极管就会被击穿。手册上给出的数值是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C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、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基极开路时的击穿电压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(BR)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CEO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21894" name="Text Box 6"/>
          <p:cNvSpPr txBox="1">
            <a:spLocks noChangeArrowheads="1"/>
          </p:cNvSpPr>
          <p:nvPr/>
        </p:nvSpPr>
        <p:spPr bwMode="auto">
          <a:xfrm>
            <a:off x="457200" y="4105306"/>
            <a:ext cx="6400800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集电极最大允许耗散功耗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endParaRPr lang="en-US" altLang="zh-CN" sz="2800" b="1" i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895" name="Text Box 7"/>
          <p:cNvSpPr txBox="1">
            <a:spLocks noChangeArrowheads="1"/>
          </p:cNvSpPr>
          <p:nvPr/>
        </p:nvSpPr>
        <p:spPr bwMode="auto">
          <a:xfrm>
            <a:off x="533400" y="4503094"/>
            <a:ext cx="8286750" cy="1387176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       P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取决于三极管允许的温升，消耗功率过大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温升过高会烧坏三极管。</a:t>
            </a:r>
          </a:p>
          <a:p>
            <a:pPr>
              <a:defRPr/>
            </a:pPr>
            <a:r>
              <a:rPr lang="zh-CN" altLang="en-US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P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CM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=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</a:p>
        </p:txBody>
      </p:sp>
      <p:sp>
        <p:nvSpPr>
          <p:cNvPr id="421896" name="Text Box 8"/>
          <p:cNvSpPr txBox="1">
            <a:spLocks noChangeArrowheads="1"/>
          </p:cNvSpPr>
          <p:nvPr/>
        </p:nvSpPr>
        <p:spPr bwMode="auto">
          <a:xfrm>
            <a:off x="152400" y="5878544"/>
            <a:ext cx="8001000" cy="525401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硅管允许结温约为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C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，锗管约为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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C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 i="1" baseline="-250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3155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891" grpId="0" autoUpdateAnimBg="0"/>
      <p:bldP spid="421892" grpId="0" autoUpdateAnimBg="0"/>
      <p:bldP spid="421893" grpId="0" autoUpdateAnimBg="0"/>
      <p:bldP spid="421894" grpId="0" autoUpdateAnimBg="0"/>
      <p:bldP spid="421895" grpId="0" autoUpdateAnimBg="0"/>
      <p:bldP spid="421896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79" name="Freeform 43"/>
          <p:cNvSpPr>
            <a:spLocks/>
          </p:cNvSpPr>
          <p:nvPr/>
        </p:nvSpPr>
        <p:spPr bwMode="auto">
          <a:xfrm>
            <a:off x="3352800" y="1676400"/>
            <a:ext cx="3505200" cy="3790950"/>
          </a:xfrm>
          <a:custGeom>
            <a:avLst/>
            <a:gdLst>
              <a:gd name="T0" fmla="*/ 0 w 2208"/>
              <a:gd name="T1" fmla="*/ 0 h 2388"/>
              <a:gd name="T2" fmla="*/ 342900 w 2208"/>
              <a:gd name="T3" fmla="*/ 666750 h 2388"/>
              <a:gd name="T4" fmla="*/ 1066800 w 2208"/>
              <a:gd name="T5" fmla="*/ 1809750 h 2388"/>
              <a:gd name="T6" fmla="*/ 1600200 w 2208"/>
              <a:gd name="T7" fmla="*/ 2457450 h 2388"/>
              <a:gd name="T8" fmla="*/ 2571750 w 2208"/>
              <a:gd name="T9" fmla="*/ 3276600 h 2388"/>
              <a:gd name="T10" fmla="*/ 3505200 w 2208"/>
              <a:gd name="T11" fmla="*/ 3790950 h 23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08"/>
              <a:gd name="T19" fmla="*/ 0 h 2388"/>
              <a:gd name="T20" fmla="*/ 2208 w 2208"/>
              <a:gd name="T21" fmla="*/ 2388 h 23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08" h="2388">
                <a:moveTo>
                  <a:pt x="0" y="0"/>
                </a:moveTo>
                <a:cubicBezTo>
                  <a:pt x="36" y="70"/>
                  <a:pt x="104" y="230"/>
                  <a:pt x="216" y="420"/>
                </a:cubicBezTo>
                <a:cubicBezTo>
                  <a:pt x="328" y="610"/>
                  <a:pt x="540" y="952"/>
                  <a:pt x="672" y="1140"/>
                </a:cubicBezTo>
                <a:cubicBezTo>
                  <a:pt x="804" y="1328"/>
                  <a:pt x="850" y="1394"/>
                  <a:pt x="1008" y="1548"/>
                </a:cubicBezTo>
                <a:cubicBezTo>
                  <a:pt x="1166" y="1702"/>
                  <a:pt x="1420" y="1924"/>
                  <a:pt x="1620" y="2064"/>
                </a:cubicBezTo>
                <a:cubicBezTo>
                  <a:pt x="1820" y="2204"/>
                  <a:pt x="2086" y="2321"/>
                  <a:pt x="2208" y="2388"/>
                </a:cubicBezTo>
              </a:path>
            </a:pathLst>
          </a:custGeom>
          <a:noFill/>
          <a:ln w="38100">
            <a:solidFill>
              <a:schemeClr val="tx2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2076450" y="1654175"/>
            <a:ext cx="1943100" cy="536575"/>
            <a:chOff x="1056" y="982"/>
            <a:chExt cx="1224" cy="338"/>
          </a:xfrm>
        </p:grpSpPr>
        <p:sp>
          <p:nvSpPr>
            <p:cNvPr id="57382" name="Line 45"/>
            <p:cNvSpPr>
              <a:spLocks noChangeShapeType="1"/>
            </p:cNvSpPr>
            <p:nvPr/>
          </p:nvSpPr>
          <p:spPr bwMode="auto">
            <a:xfrm>
              <a:off x="1284" y="1320"/>
              <a:ext cx="996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83" name="Text Box 46"/>
            <p:cNvSpPr txBox="1">
              <a:spLocks noChangeArrowheads="1"/>
            </p:cNvSpPr>
            <p:nvPr/>
          </p:nvSpPr>
          <p:spPr bwMode="auto">
            <a:xfrm>
              <a:off x="1056" y="982"/>
              <a:ext cx="6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chemeClr val="tx2"/>
                  </a:solidFill>
                  <a:ea typeface="楷体_GB2312" pitchFamily="49" charset="-122"/>
                </a:rPr>
                <a:t>I</a:t>
              </a:r>
              <a:r>
                <a:rPr lang="en-US" altLang="zh-CN" sz="2800" baseline="-25000">
                  <a:solidFill>
                    <a:schemeClr val="tx2"/>
                  </a:solidFill>
                  <a:ea typeface="楷体_GB2312" pitchFamily="49" charset="-122"/>
                </a:rPr>
                <a:t>CM</a:t>
              </a:r>
              <a:endParaRPr lang="en-US" altLang="zh-CN" sz="2800">
                <a:ea typeface="楷体_GB2312" pitchFamily="49" charset="-122"/>
              </a:endParaRPr>
            </a:p>
          </p:txBody>
        </p:sp>
      </p:grp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5105400" y="4629150"/>
            <a:ext cx="1600200" cy="2000250"/>
            <a:chOff x="3216" y="2916"/>
            <a:chExt cx="1008" cy="1260"/>
          </a:xfrm>
        </p:grpSpPr>
        <p:sp>
          <p:nvSpPr>
            <p:cNvPr id="57380" name="Line 48"/>
            <p:cNvSpPr>
              <a:spLocks noChangeShapeType="1"/>
            </p:cNvSpPr>
            <p:nvPr/>
          </p:nvSpPr>
          <p:spPr bwMode="auto">
            <a:xfrm>
              <a:off x="4200" y="2916"/>
              <a:ext cx="0" cy="126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81" name="Text Box 49"/>
            <p:cNvSpPr txBox="1">
              <a:spLocks noChangeArrowheads="1"/>
            </p:cNvSpPr>
            <p:nvPr/>
          </p:nvSpPr>
          <p:spPr bwMode="auto">
            <a:xfrm>
              <a:off x="3216" y="3513"/>
              <a:ext cx="10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chemeClr val="tx2"/>
                  </a:solidFill>
                  <a:ea typeface="楷体_GB2312" pitchFamily="49" charset="-122"/>
                </a:rPr>
                <a:t>U</a:t>
              </a:r>
              <a:r>
                <a:rPr lang="en-US" altLang="zh-CN" sz="2800" baseline="-25000">
                  <a:solidFill>
                    <a:schemeClr val="tx2"/>
                  </a:solidFill>
                  <a:ea typeface="楷体_GB2312" pitchFamily="49" charset="-122"/>
                </a:rPr>
                <a:t>(BR)CEO</a:t>
              </a:r>
              <a:endParaRPr lang="en-US" altLang="zh-CN" sz="2800">
                <a:ea typeface="楷体_GB2312" pitchFamily="49" charset="-122"/>
              </a:endParaRPr>
            </a:p>
          </p:txBody>
        </p:sp>
      </p:grpSp>
      <p:sp>
        <p:nvSpPr>
          <p:cNvPr id="423986" name="Freeform 50"/>
          <p:cNvSpPr>
            <a:spLocks/>
          </p:cNvSpPr>
          <p:nvPr/>
        </p:nvSpPr>
        <p:spPr bwMode="auto">
          <a:xfrm>
            <a:off x="2990850" y="2190750"/>
            <a:ext cx="3657600" cy="3448050"/>
          </a:xfrm>
          <a:custGeom>
            <a:avLst/>
            <a:gdLst>
              <a:gd name="T0" fmla="*/ 0 w 2304"/>
              <a:gd name="T1" fmla="*/ 3448050 h 2172"/>
              <a:gd name="T2" fmla="*/ 68262 w 2304"/>
              <a:gd name="T3" fmla="*/ 2667000 h 2172"/>
              <a:gd name="T4" fmla="*/ 111125 w 2304"/>
              <a:gd name="T5" fmla="*/ 1946275 h 2172"/>
              <a:gd name="T6" fmla="*/ 155575 w 2304"/>
              <a:gd name="T7" fmla="*/ 1281112 h 2172"/>
              <a:gd name="T8" fmla="*/ 184150 w 2304"/>
              <a:gd name="T9" fmla="*/ 603250 h 2172"/>
              <a:gd name="T10" fmla="*/ 385762 w 2304"/>
              <a:gd name="T11" fmla="*/ 11112 h 2172"/>
              <a:gd name="T12" fmla="*/ 609600 w 2304"/>
              <a:gd name="T13" fmla="*/ 0 h 2172"/>
              <a:gd name="T14" fmla="*/ 1028700 w 2304"/>
              <a:gd name="T15" fmla="*/ 704850 h 2172"/>
              <a:gd name="T16" fmla="*/ 1752600 w 2304"/>
              <a:gd name="T17" fmla="*/ 1752600 h 2172"/>
              <a:gd name="T18" fmla="*/ 2667000 w 2304"/>
              <a:gd name="T19" fmla="*/ 2590800 h 2172"/>
              <a:gd name="T20" fmla="*/ 3543300 w 2304"/>
              <a:gd name="T21" fmla="*/ 3105149 h 2172"/>
              <a:gd name="T22" fmla="*/ 3657600 w 2304"/>
              <a:gd name="T23" fmla="*/ 3238499 h 2172"/>
              <a:gd name="T24" fmla="*/ 400050 w 2304"/>
              <a:gd name="T25" fmla="*/ 3257550 h 2172"/>
              <a:gd name="T26" fmla="*/ 0 w 2304"/>
              <a:gd name="T27" fmla="*/ 3448050 h 217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304"/>
              <a:gd name="T43" fmla="*/ 0 h 2172"/>
              <a:gd name="T44" fmla="*/ 2304 w 2304"/>
              <a:gd name="T45" fmla="*/ 2172 h 217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304" h="2172">
                <a:moveTo>
                  <a:pt x="0" y="2172"/>
                </a:moveTo>
                <a:lnTo>
                  <a:pt x="43" y="1680"/>
                </a:lnTo>
                <a:lnTo>
                  <a:pt x="70" y="1226"/>
                </a:lnTo>
                <a:lnTo>
                  <a:pt x="98" y="807"/>
                </a:lnTo>
                <a:lnTo>
                  <a:pt x="116" y="380"/>
                </a:lnTo>
                <a:lnTo>
                  <a:pt x="243" y="7"/>
                </a:lnTo>
                <a:lnTo>
                  <a:pt x="384" y="0"/>
                </a:lnTo>
                <a:lnTo>
                  <a:pt x="648" y="444"/>
                </a:lnTo>
                <a:lnTo>
                  <a:pt x="1104" y="1104"/>
                </a:lnTo>
                <a:lnTo>
                  <a:pt x="1680" y="1632"/>
                </a:lnTo>
                <a:lnTo>
                  <a:pt x="2232" y="1956"/>
                </a:lnTo>
                <a:lnTo>
                  <a:pt x="2304" y="2040"/>
                </a:lnTo>
                <a:lnTo>
                  <a:pt x="252" y="2052"/>
                </a:lnTo>
                <a:lnTo>
                  <a:pt x="0" y="2172"/>
                </a:lnTo>
                <a:close/>
              </a:path>
            </a:pathLst>
          </a:custGeom>
          <a:solidFill>
            <a:srgbClr val="66FF66">
              <a:alpha val="50195"/>
            </a:srgbClr>
          </a:solidFill>
          <a:ln w="3810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3988" name="Rectangle 52"/>
          <p:cNvSpPr>
            <a:spLocks noChangeArrowheads="1"/>
          </p:cNvSpPr>
          <p:nvPr/>
        </p:nvSpPr>
        <p:spPr bwMode="auto">
          <a:xfrm>
            <a:off x="457200" y="533400"/>
            <a:ext cx="69707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由三个极限参数可画出三极管的安全工作区</a:t>
            </a:r>
          </a:p>
        </p:txBody>
      </p:sp>
      <p:grpSp>
        <p:nvGrpSpPr>
          <p:cNvPr id="57351" name="Group 54"/>
          <p:cNvGrpSpPr>
            <a:grpSpLocks/>
          </p:cNvGrpSpPr>
          <p:nvPr/>
        </p:nvGrpSpPr>
        <p:grpSpPr bwMode="auto">
          <a:xfrm>
            <a:off x="2590800" y="1016000"/>
            <a:ext cx="5434013" cy="5178425"/>
            <a:chOff x="1632" y="640"/>
            <a:chExt cx="3423" cy="3262"/>
          </a:xfrm>
        </p:grpSpPr>
        <p:grpSp>
          <p:nvGrpSpPr>
            <p:cNvPr id="57355" name="Group 55"/>
            <p:cNvGrpSpPr>
              <a:grpSpLocks/>
            </p:cNvGrpSpPr>
            <p:nvPr/>
          </p:nvGrpSpPr>
          <p:grpSpPr bwMode="auto">
            <a:xfrm>
              <a:off x="1860" y="640"/>
              <a:ext cx="3195" cy="3262"/>
              <a:chOff x="1608" y="580"/>
              <a:chExt cx="3195" cy="3262"/>
            </a:xfrm>
          </p:grpSpPr>
          <p:sp>
            <p:nvSpPr>
              <p:cNvPr id="57357" name="Text Box 56"/>
              <p:cNvSpPr txBox="1">
                <a:spLocks noChangeArrowheads="1"/>
              </p:cNvSpPr>
              <p:nvPr/>
            </p:nvSpPr>
            <p:spPr bwMode="auto">
              <a:xfrm>
                <a:off x="1745" y="580"/>
                <a:ext cx="115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1">
                    <a:ea typeface="楷体_GB2312" pitchFamily="49" charset="-122"/>
                  </a:rPr>
                  <a:t>I</a:t>
                </a:r>
                <a:r>
                  <a:rPr lang="en-US" altLang="zh-CN" sz="2800" baseline="-25000">
                    <a:ea typeface="楷体_GB2312" pitchFamily="49" charset="-122"/>
                  </a:rPr>
                  <a:t>C</a:t>
                </a:r>
                <a:endParaRPr lang="en-US" altLang="zh-CN" sz="2800" i="1">
                  <a:ea typeface="楷体_GB2312" pitchFamily="49" charset="-122"/>
                </a:endParaRPr>
              </a:p>
            </p:txBody>
          </p:sp>
          <p:sp>
            <p:nvSpPr>
              <p:cNvPr id="57358" name="Line 57"/>
              <p:cNvSpPr>
                <a:spLocks noChangeShapeType="1"/>
              </p:cNvSpPr>
              <p:nvPr/>
            </p:nvSpPr>
            <p:spPr bwMode="auto">
              <a:xfrm flipV="1">
                <a:off x="1620" y="720"/>
                <a:ext cx="0" cy="27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359" name="Line 58"/>
              <p:cNvSpPr>
                <a:spLocks noChangeShapeType="1"/>
              </p:cNvSpPr>
              <p:nvPr/>
            </p:nvSpPr>
            <p:spPr bwMode="auto">
              <a:xfrm rot="5400000">
                <a:off x="1668" y="2940"/>
                <a:ext cx="0" cy="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360" name="Line 59"/>
              <p:cNvSpPr>
                <a:spLocks noChangeShapeType="1"/>
              </p:cNvSpPr>
              <p:nvPr/>
            </p:nvSpPr>
            <p:spPr bwMode="auto">
              <a:xfrm rot="5400000">
                <a:off x="1656" y="2354"/>
                <a:ext cx="0" cy="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361" name="Line 60"/>
              <p:cNvSpPr>
                <a:spLocks noChangeShapeType="1"/>
              </p:cNvSpPr>
              <p:nvPr/>
            </p:nvSpPr>
            <p:spPr bwMode="auto">
              <a:xfrm rot="5400000">
                <a:off x="1644" y="1740"/>
                <a:ext cx="0" cy="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362" name="Line 61"/>
              <p:cNvSpPr>
                <a:spLocks noChangeShapeType="1"/>
              </p:cNvSpPr>
              <p:nvPr/>
            </p:nvSpPr>
            <p:spPr bwMode="auto">
              <a:xfrm rot="5400000">
                <a:off x="1656" y="1164"/>
                <a:ext cx="0" cy="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57363" name="Group 62"/>
              <p:cNvGrpSpPr>
                <a:grpSpLocks/>
              </p:cNvGrpSpPr>
              <p:nvPr/>
            </p:nvGrpSpPr>
            <p:grpSpPr bwMode="auto">
              <a:xfrm>
                <a:off x="1608" y="3432"/>
                <a:ext cx="3195" cy="410"/>
                <a:chOff x="1800" y="3540"/>
                <a:chExt cx="3195" cy="410"/>
              </a:xfrm>
            </p:grpSpPr>
            <p:sp>
              <p:nvSpPr>
                <p:cNvPr id="57370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1800" y="3600"/>
                  <a:ext cx="2700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371" name="Line 64"/>
                <p:cNvSpPr>
                  <a:spLocks noChangeShapeType="1"/>
                </p:cNvSpPr>
                <p:nvPr/>
              </p:nvSpPr>
              <p:spPr bwMode="auto">
                <a:xfrm>
                  <a:off x="2340" y="3540"/>
                  <a:ext cx="0" cy="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372" name="Line 65"/>
                <p:cNvSpPr>
                  <a:spLocks noChangeShapeType="1"/>
                </p:cNvSpPr>
                <p:nvPr/>
              </p:nvSpPr>
              <p:spPr bwMode="auto">
                <a:xfrm>
                  <a:off x="2928" y="3540"/>
                  <a:ext cx="0" cy="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373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508" y="3605"/>
                  <a:ext cx="487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 i="1">
                      <a:ea typeface="楷体_GB2312" pitchFamily="49" charset="-122"/>
                    </a:rPr>
                    <a:t>U</a:t>
                  </a:r>
                  <a:r>
                    <a:rPr lang="en-US" altLang="zh-CN" sz="2800" baseline="-25000">
                      <a:ea typeface="楷体_GB2312" pitchFamily="49" charset="-122"/>
                    </a:rPr>
                    <a:t>CE</a:t>
                  </a:r>
                  <a:endParaRPr lang="en-US" altLang="zh-CN" sz="2800" i="1">
                    <a:ea typeface="楷体_GB2312" pitchFamily="49" charset="-122"/>
                  </a:endParaRPr>
                </a:p>
              </p:txBody>
            </p:sp>
            <p:sp>
              <p:nvSpPr>
                <p:cNvPr id="57374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2235" y="3605"/>
                  <a:ext cx="114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2800">
                    <a:ea typeface="楷体_GB2312" pitchFamily="49" charset="-122"/>
                  </a:endParaRPr>
                </a:p>
              </p:txBody>
            </p:sp>
            <p:sp>
              <p:nvSpPr>
                <p:cNvPr id="57375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2884" y="3617"/>
                  <a:ext cx="114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2800">
                    <a:ea typeface="楷体_GB2312" pitchFamily="49" charset="-122"/>
                  </a:endParaRPr>
                </a:p>
              </p:txBody>
            </p:sp>
            <p:sp>
              <p:nvSpPr>
                <p:cNvPr id="57376" name="Line 69"/>
                <p:cNvSpPr>
                  <a:spLocks noChangeShapeType="1"/>
                </p:cNvSpPr>
                <p:nvPr/>
              </p:nvSpPr>
              <p:spPr bwMode="auto">
                <a:xfrm>
                  <a:off x="3480" y="3552"/>
                  <a:ext cx="0" cy="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377" name="Line 70"/>
                <p:cNvSpPr>
                  <a:spLocks noChangeShapeType="1"/>
                </p:cNvSpPr>
                <p:nvPr/>
              </p:nvSpPr>
              <p:spPr bwMode="auto">
                <a:xfrm>
                  <a:off x="4032" y="3552"/>
                  <a:ext cx="0" cy="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378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387" y="3623"/>
                  <a:ext cx="114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2800">
                    <a:ea typeface="楷体_GB2312" pitchFamily="49" charset="-122"/>
                  </a:endParaRPr>
                </a:p>
              </p:txBody>
            </p:sp>
            <p:sp>
              <p:nvSpPr>
                <p:cNvPr id="57379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963" y="3605"/>
                  <a:ext cx="114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2800">
                    <a:ea typeface="楷体_GB2312" pitchFamily="49" charset="-122"/>
                  </a:endParaRPr>
                </a:p>
              </p:txBody>
            </p:sp>
          </p:grpSp>
          <p:sp>
            <p:nvSpPr>
              <p:cNvPr id="57364" name="Freeform 73"/>
              <p:cNvSpPr>
                <a:spLocks/>
              </p:cNvSpPr>
              <p:nvPr/>
            </p:nvSpPr>
            <p:spPr bwMode="auto">
              <a:xfrm>
                <a:off x="1609" y="3372"/>
                <a:ext cx="2387" cy="131"/>
              </a:xfrm>
              <a:custGeom>
                <a:avLst/>
                <a:gdLst>
                  <a:gd name="T0" fmla="*/ 19 w 2387"/>
                  <a:gd name="T1" fmla="*/ 131 h 131"/>
                  <a:gd name="T2" fmla="*/ 69 w 2387"/>
                  <a:gd name="T3" fmla="*/ 95 h 131"/>
                  <a:gd name="T4" fmla="*/ 431 w 2387"/>
                  <a:gd name="T5" fmla="*/ 24 h 131"/>
                  <a:gd name="T6" fmla="*/ 2387 w 2387"/>
                  <a:gd name="T7" fmla="*/ 0 h 1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87"/>
                  <a:gd name="T13" fmla="*/ 0 h 131"/>
                  <a:gd name="T14" fmla="*/ 2387 w 2387"/>
                  <a:gd name="T15" fmla="*/ 131 h 1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87" h="131">
                    <a:moveTo>
                      <a:pt x="19" y="131"/>
                    </a:moveTo>
                    <a:cubicBezTo>
                      <a:pt x="27" y="125"/>
                      <a:pt x="0" y="113"/>
                      <a:pt x="69" y="95"/>
                    </a:cubicBezTo>
                    <a:cubicBezTo>
                      <a:pt x="138" y="77"/>
                      <a:pt x="45" y="40"/>
                      <a:pt x="431" y="24"/>
                    </a:cubicBezTo>
                    <a:cubicBezTo>
                      <a:pt x="817" y="8"/>
                      <a:pt x="1980" y="5"/>
                      <a:pt x="2387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365" name="Freeform 74"/>
              <p:cNvSpPr>
                <a:spLocks/>
              </p:cNvSpPr>
              <p:nvPr/>
            </p:nvSpPr>
            <p:spPr bwMode="auto">
              <a:xfrm>
                <a:off x="1628" y="3000"/>
                <a:ext cx="2308" cy="504"/>
              </a:xfrm>
              <a:custGeom>
                <a:avLst/>
                <a:gdLst>
                  <a:gd name="T0" fmla="*/ 0 w 2308"/>
                  <a:gd name="T1" fmla="*/ 504 h 504"/>
                  <a:gd name="T2" fmla="*/ 15 w 2308"/>
                  <a:gd name="T3" fmla="*/ 314 h 504"/>
                  <a:gd name="T4" fmla="*/ 52 w 2308"/>
                  <a:gd name="T5" fmla="*/ 276 h 504"/>
                  <a:gd name="T6" fmla="*/ 172 w 2308"/>
                  <a:gd name="T7" fmla="*/ 156 h 504"/>
                  <a:gd name="T8" fmla="*/ 340 w 2308"/>
                  <a:gd name="T9" fmla="*/ 72 h 504"/>
                  <a:gd name="T10" fmla="*/ 748 w 2308"/>
                  <a:gd name="T11" fmla="*/ 48 h 504"/>
                  <a:gd name="T12" fmla="*/ 2308 w 2308"/>
                  <a:gd name="T13" fmla="*/ 0 h 5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08"/>
                  <a:gd name="T22" fmla="*/ 0 h 504"/>
                  <a:gd name="T23" fmla="*/ 2308 w 2308"/>
                  <a:gd name="T24" fmla="*/ 504 h 5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08" h="504">
                    <a:moveTo>
                      <a:pt x="0" y="504"/>
                    </a:moveTo>
                    <a:cubicBezTo>
                      <a:pt x="3" y="472"/>
                      <a:pt x="6" y="352"/>
                      <a:pt x="15" y="314"/>
                    </a:cubicBezTo>
                    <a:cubicBezTo>
                      <a:pt x="24" y="276"/>
                      <a:pt x="26" y="302"/>
                      <a:pt x="52" y="276"/>
                    </a:cubicBezTo>
                    <a:cubicBezTo>
                      <a:pt x="78" y="250"/>
                      <a:pt x="124" y="190"/>
                      <a:pt x="172" y="156"/>
                    </a:cubicBezTo>
                    <a:cubicBezTo>
                      <a:pt x="220" y="122"/>
                      <a:pt x="244" y="90"/>
                      <a:pt x="340" y="72"/>
                    </a:cubicBezTo>
                    <a:cubicBezTo>
                      <a:pt x="436" y="54"/>
                      <a:pt x="420" y="60"/>
                      <a:pt x="748" y="48"/>
                    </a:cubicBezTo>
                    <a:cubicBezTo>
                      <a:pt x="1076" y="36"/>
                      <a:pt x="1983" y="10"/>
                      <a:pt x="2308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366" name="Freeform 75"/>
              <p:cNvSpPr>
                <a:spLocks/>
              </p:cNvSpPr>
              <p:nvPr/>
            </p:nvSpPr>
            <p:spPr bwMode="auto">
              <a:xfrm>
                <a:off x="1625" y="2556"/>
                <a:ext cx="2299" cy="948"/>
              </a:xfrm>
              <a:custGeom>
                <a:avLst/>
                <a:gdLst>
                  <a:gd name="T0" fmla="*/ 0 w 2299"/>
                  <a:gd name="T1" fmla="*/ 948 h 948"/>
                  <a:gd name="T2" fmla="*/ 55 w 2299"/>
                  <a:gd name="T3" fmla="*/ 408 h 948"/>
                  <a:gd name="T4" fmla="*/ 211 w 2299"/>
                  <a:gd name="T5" fmla="*/ 156 h 948"/>
                  <a:gd name="T6" fmla="*/ 413 w 2299"/>
                  <a:gd name="T7" fmla="*/ 69 h 948"/>
                  <a:gd name="T8" fmla="*/ 1207 w 2299"/>
                  <a:gd name="T9" fmla="*/ 12 h 948"/>
                  <a:gd name="T10" fmla="*/ 2299 w 2299"/>
                  <a:gd name="T11" fmla="*/ 0 h 9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99"/>
                  <a:gd name="T19" fmla="*/ 0 h 948"/>
                  <a:gd name="T20" fmla="*/ 2299 w 2299"/>
                  <a:gd name="T21" fmla="*/ 948 h 94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99" h="948">
                    <a:moveTo>
                      <a:pt x="0" y="948"/>
                    </a:moveTo>
                    <a:cubicBezTo>
                      <a:pt x="9" y="858"/>
                      <a:pt x="20" y="540"/>
                      <a:pt x="55" y="408"/>
                    </a:cubicBezTo>
                    <a:cubicBezTo>
                      <a:pt x="90" y="276"/>
                      <a:pt x="151" y="212"/>
                      <a:pt x="211" y="156"/>
                    </a:cubicBezTo>
                    <a:cubicBezTo>
                      <a:pt x="271" y="100"/>
                      <a:pt x="247" y="93"/>
                      <a:pt x="413" y="69"/>
                    </a:cubicBezTo>
                    <a:cubicBezTo>
                      <a:pt x="579" y="45"/>
                      <a:pt x="893" y="23"/>
                      <a:pt x="1207" y="12"/>
                    </a:cubicBezTo>
                    <a:cubicBezTo>
                      <a:pt x="1521" y="1"/>
                      <a:pt x="2072" y="2"/>
                      <a:pt x="2299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367" name="Freeform 76"/>
              <p:cNvSpPr>
                <a:spLocks/>
              </p:cNvSpPr>
              <p:nvPr/>
            </p:nvSpPr>
            <p:spPr bwMode="auto">
              <a:xfrm>
                <a:off x="1628" y="2088"/>
                <a:ext cx="2260" cy="1380"/>
              </a:xfrm>
              <a:custGeom>
                <a:avLst/>
                <a:gdLst>
                  <a:gd name="T0" fmla="*/ 0 w 2260"/>
                  <a:gd name="T1" fmla="*/ 1380 h 1380"/>
                  <a:gd name="T2" fmla="*/ 73 w 2260"/>
                  <a:gd name="T3" fmla="*/ 525 h 1380"/>
                  <a:gd name="T4" fmla="*/ 155 w 2260"/>
                  <a:gd name="T5" fmla="*/ 157 h 1380"/>
                  <a:gd name="T6" fmla="*/ 483 w 2260"/>
                  <a:gd name="T7" fmla="*/ 50 h 1380"/>
                  <a:gd name="T8" fmla="*/ 2260 w 2260"/>
                  <a:gd name="T9" fmla="*/ 0 h 1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60"/>
                  <a:gd name="T16" fmla="*/ 0 h 1380"/>
                  <a:gd name="T17" fmla="*/ 2260 w 2260"/>
                  <a:gd name="T18" fmla="*/ 1380 h 13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60" h="1380">
                    <a:moveTo>
                      <a:pt x="0" y="1380"/>
                    </a:moveTo>
                    <a:cubicBezTo>
                      <a:pt x="12" y="1237"/>
                      <a:pt x="48" y="729"/>
                      <a:pt x="73" y="525"/>
                    </a:cubicBezTo>
                    <a:cubicBezTo>
                      <a:pt x="99" y="321"/>
                      <a:pt x="86" y="236"/>
                      <a:pt x="155" y="157"/>
                    </a:cubicBezTo>
                    <a:cubicBezTo>
                      <a:pt x="223" y="77"/>
                      <a:pt x="132" y="76"/>
                      <a:pt x="483" y="50"/>
                    </a:cubicBezTo>
                    <a:cubicBezTo>
                      <a:pt x="834" y="24"/>
                      <a:pt x="1890" y="10"/>
                      <a:pt x="226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368" name="Freeform 77"/>
              <p:cNvSpPr>
                <a:spLocks/>
              </p:cNvSpPr>
              <p:nvPr/>
            </p:nvSpPr>
            <p:spPr bwMode="auto">
              <a:xfrm>
                <a:off x="1628" y="1680"/>
                <a:ext cx="2224" cy="1788"/>
              </a:xfrm>
              <a:custGeom>
                <a:avLst/>
                <a:gdLst>
                  <a:gd name="T0" fmla="*/ 0 w 2224"/>
                  <a:gd name="T1" fmla="*/ 1788 h 1788"/>
                  <a:gd name="T2" fmla="*/ 89 w 2224"/>
                  <a:gd name="T3" fmla="*/ 754 h 1788"/>
                  <a:gd name="T4" fmla="*/ 112 w 2224"/>
                  <a:gd name="T5" fmla="*/ 312 h 1788"/>
                  <a:gd name="T6" fmla="*/ 209 w 2224"/>
                  <a:gd name="T7" fmla="*/ 125 h 1788"/>
                  <a:gd name="T8" fmla="*/ 640 w 2224"/>
                  <a:gd name="T9" fmla="*/ 36 h 1788"/>
                  <a:gd name="T10" fmla="*/ 2224 w 2224"/>
                  <a:gd name="T11" fmla="*/ 0 h 17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24"/>
                  <a:gd name="T19" fmla="*/ 0 h 1788"/>
                  <a:gd name="T20" fmla="*/ 2224 w 2224"/>
                  <a:gd name="T21" fmla="*/ 1788 h 17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24" h="1788">
                    <a:moveTo>
                      <a:pt x="0" y="1788"/>
                    </a:moveTo>
                    <a:cubicBezTo>
                      <a:pt x="15" y="1616"/>
                      <a:pt x="70" y="1000"/>
                      <a:pt x="89" y="754"/>
                    </a:cubicBezTo>
                    <a:cubicBezTo>
                      <a:pt x="108" y="508"/>
                      <a:pt x="92" y="417"/>
                      <a:pt x="112" y="312"/>
                    </a:cubicBezTo>
                    <a:cubicBezTo>
                      <a:pt x="132" y="207"/>
                      <a:pt x="121" y="171"/>
                      <a:pt x="209" y="125"/>
                    </a:cubicBezTo>
                    <a:cubicBezTo>
                      <a:pt x="297" y="79"/>
                      <a:pt x="304" y="57"/>
                      <a:pt x="640" y="36"/>
                    </a:cubicBezTo>
                    <a:cubicBezTo>
                      <a:pt x="976" y="15"/>
                      <a:pt x="1894" y="8"/>
                      <a:pt x="2224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369" name="Freeform 78"/>
              <p:cNvSpPr>
                <a:spLocks/>
              </p:cNvSpPr>
              <p:nvPr/>
            </p:nvSpPr>
            <p:spPr bwMode="auto">
              <a:xfrm>
                <a:off x="1628" y="1127"/>
                <a:ext cx="2212" cy="2377"/>
              </a:xfrm>
              <a:custGeom>
                <a:avLst/>
                <a:gdLst>
                  <a:gd name="T0" fmla="*/ 0 w 2212"/>
                  <a:gd name="T1" fmla="*/ 2377 h 2377"/>
                  <a:gd name="T2" fmla="*/ 93 w 2212"/>
                  <a:gd name="T3" fmla="*/ 1248 h 2377"/>
                  <a:gd name="T4" fmla="*/ 186 w 2212"/>
                  <a:gd name="T5" fmla="*/ 369 h 2377"/>
                  <a:gd name="T6" fmla="*/ 532 w 2212"/>
                  <a:gd name="T7" fmla="*/ 61 h 2377"/>
                  <a:gd name="T8" fmla="*/ 2212 w 2212"/>
                  <a:gd name="T9" fmla="*/ 1 h 23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2"/>
                  <a:gd name="T16" fmla="*/ 0 h 2377"/>
                  <a:gd name="T17" fmla="*/ 2212 w 2212"/>
                  <a:gd name="T18" fmla="*/ 2377 h 23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2" h="2377">
                    <a:moveTo>
                      <a:pt x="0" y="2377"/>
                    </a:moveTo>
                    <a:cubicBezTo>
                      <a:pt x="15" y="2189"/>
                      <a:pt x="62" y="1583"/>
                      <a:pt x="93" y="1248"/>
                    </a:cubicBezTo>
                    <a:cubicBezTo>
                      <a:pt x="124" y="914"/>
                      <a:pt x="113" y="567"/>
                      <a:pt x="186" y="369"/>
                    </a:cubicBezTo>
                    <a:cubicBezTo>
                      <a:pt x="259" y="171"/>
                      <a:pt x="194" y="122"/>
                      <a:pt x="532" y="61"/>
                    </a:cubicBezTo>
                    <a:cubicBezTo>
                      <a:pt x="870" y="0"/>
                      <a:pt x="1862" y="13"/>
                      <a:pt x="2212" y="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57356" name="Text Box 79"/>
            <p:cNvSpPr txBox="1">
              <a:spLocks noChangeArrowheads="1"/>
            </p:cNvSpPr>
            <p:nvPr/>
          </p:nvSpPr>
          <p:spPr bwMode="auto">
            <a:xfrm>
              <a:off x="1632" y="34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/>
                <a:t>O</a:t>
              </a:r>
            </a:p>
          </p:txBody>
        </p:sp>
      </p:grpSp>
      <p:sp>
        <p:nvSpPr>
          <p:cNvPr id="57352" name="Freeform 80"/>
          <p:cNvSpPr>
            <a:spLocks/>
          </p:cNvSpPr>
          <p:nvPr/>
        </p:nvSpPr>
        <p:spPr bwMode="auto">
          <a:xfrm rot="-956776">
            <a:off x="6667500" y="4991100"/>
            <a:ext cx="533400" cy="444500"/>
          </a:xfrm>
          <a:custGeom>
            <a:avLst/>
            <a:gdLst>
              <a:gd name="T0" fmla="*/ 0 w 336"/>
              <a:gd name="T1" fmla="*/ 381000 h 280"/>
              <a:gd name="T2" fmla="*/ 228600 w 336"/>
              <a:gd name="T3" fmla="*/ 381000 h 280"/>
              <a:gd name="T4" fmla="*/ 533400 w 336"/>
              <a:gd name="T5" fmla="*/ 0 h 280"/>
              <a:gd name="T6" fmla="*/ 0 60000 65536"/>
              <a:gd name="T7" fmla="*/ 0 60000 65536"/>
              <a:gd name="T8" fmla="*/ 0 60000 65536"/>
              <a:gd name="T9" fmla="*/ 0 w 336"/>
              <a:gd name="T10" fmla="*/ 0 h 280"/>
              <a:gd name="T11" fmla="*/ 336 w 336"/>
              <a:gd name="T12" fmla="*/ 280 h 2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" h="280">
                <a:moveTo>
                  <a:pt x="0" y="240"/>
                </a:moveTo>
                <a:cubicBezTo>
                  <a:pt x="44" y="260"/>
                  <a:pt x="88" y="280"/>
                  <a:pt x="144" y="240"/>
                </a:cubicBezTo>
                <a:cubicBezTo>
                  <a:pt x="200" y="200"/>
                  <a:pt x="304" y="40"/>
                  <a:pt x="336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4017" name="AutoShape 81" descr="小棋盘"/>
          <p:cNvSpPr>
            <a:spLocks noChangeArrowheads="1"/>
          </p:cNvSpPr>
          <p:nvPr/>
        </p:nvSpPr>
        <p:spPr bwMode="auto">
          <a:xfrm>
            <a:off x="5486400" y="2438266"/>
            <a:ext cx="2109788" cy="581295"/>
          </a:xfrm>
          <a:prstGeom prst="wedgeRoundRectCallout">
            <a:avLst>
              <a:gd name="adj1" fmla="val -82806"/>
              <a:gd name="adj2" fmla="val 195986"/>
              <a:gd name="adj3" fmla="val 16667"/>
            </a:avLst>
          </a:prstGeom>
          <a:pattFill prst="smCheck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CE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 P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CM</a:t>
            </a:r>
            <a:endParaRPr lang="en-US" altLang="zh-CN" sz="2800" b="1" i="1">
              <a:solidFill>
                <a:srgbClr val="000099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4018" name="AutoShape 82" descr="小棋盘"/>
          <p:cNvSpPr>
            <a:spLocks noChangeArrowheads="1"/>
          </p:cNvSpPr>
          <p:nvPr/>
        </p:nvSpPr>
        <p:spPr bwMode="auto">
          <a:xfrm>
            <a:off x="457199" y="4752841"/>
            <a:ext cx="2176463" cy="581295"/>
          </a:xfrm>
          <a:prstGeom prst="wedgeRoundRectCallout">
            <a:avLst>
              <a:gd name="adj1" fmla="val 108526"/>
              <a:gd name="adj2" fmla="val -190635"/>
              <a:gd name="adj3" fmla="val 16667"/>
            </a:avLst>
          </a:prstGeom>
          <a:pattFill prst="smCheck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med" len="lg"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安全工作区</a:t>
            </a:r>
          </a:p>
        </p:txBody>
      </p:sp>
    </p:spTree>
    <p:extLst>
      <p:ext uri="{BB962C8B-B14F-4D97-AF65-F5344CB8AC3E}">
        <p14:creationId xmlns:p14="http://schemas.microsoft.com/office/powerpoint/2010/main" val="35065087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2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24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2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79" grpId="0" animBg="1"/>
      <p:bldP spid="423986" grpId="0" animBg="1"/>
      <p:bldP spid="424017" grpId="0" animBg="1" autoUpdateAnimBg="0"/>
      <p:bldP spid="424018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Text Box 2"/>
          <p:cNvSpPr txBox="1">
            <a:spLocks noChangeArrowheads="1"/>
          </p:cNvSpPr>
          <p:nvPr/>
        </p:nvSpPr>
        <p:spPr bwMode="auto">
          <a:xfrm>
            <a:off x="2286000" y="746156"/>
            <a:ext cx="5410200" cy="52540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晶体管参数与温度的关系</a:t>
            </a:r>
          </a:p>
        </p:txBody>
      </p:sp>
      <p:sp>
        <p:nvSpPr>
          <p:cNvPr id="424963" name="Text Box 3"/>
          <p:cNvSpPr txBox="1">
            <a:spLocks noChangeArrowheads="1"/>
          </p:cNvSpPr>
          <p:nvPr/>
        </p:nvSpPr>
        <p:spPr bwMode="auto">
          <a:xfrm>
            <a:off x="468313" y="1264930"/>
            <a:ext cx="8229600" cy="65466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marL="457200" indent="-457200">
              <a:lnSpc>
                <a:spcPct val="13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温度每增加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CBO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增大一倍。硅管优于锗管。</a:t>
            </a:r>
          </a:p>
        </p:txBody>
      </p:sp>
      <p:sp>
        <p:nvSpPr>
          <p:cNvPr id="424964" name="Text Box 4"/>
          <p:cNvSpPr txBox="1">
            <a:spLocks noChangeArrowheads="1"/>
          </p:cNvSpPr>
          <p:nvPr/>
        </p:nvSpPr>
        <p:spPr bwMode="auto">
          <a:xfrm>
            <a:off x="468313" y="1848452"/>
            <a:ext cx="8280400" cy="121482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温度每升高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将减小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–(2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2.5)mV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，即晶体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管具有负温度系数。</a:t>
            </a:r>
          </a:p>
        </p:txBody>
      </p:sp>
      <p:sp>
        <p:nvSpPr>
          <p:cNvPr id="424965" name="Text Box 5"/>
          <p:cNvSpPr txBox="1">
            <a:spLocks noChangeArrowheads="1"/>
          </p:cNvSpPr>
          <p:nvPr/>
        </p:nvSpPr>
        <p:spPr bwMode="auto">
          <a:xfrm>
            <a:off x="481013" y="3075019"/>
            <a:ext cx="7315200" cy="52540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温度每升高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增加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0.5%~1.0%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92887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3" grpId="0" autoUpdateAnimBg="0"/>
      <p:bldP spid="424964" grpId="0" autoUpdateAnimBg="0"/>
      <p:bldP spid="424965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Text Box 2"/>
          <p:cNvSpPr txBox="1">
            <a:spLocks noChangeArrowheads="1"/>
          </p:cNvSpPr>
          <p:nvPr/>
        </p:nvSpPr>
        <p:spPr bwMode="auto">
          <a:xfrm>
            <a:off x="2678114" y="503951"/>
            <a:ext cx="3570287" cy="648512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36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14. 6  </a:t>
            </a:r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光电器件</a:t>
            </a:r>
          </a:p>
        </p:txBody>
      </p:sp>
      <p:sp>
        <p:nvSpPr>
          <p:cNvPr id="425987" name="Rectangle 3"/>
          <p:cNvSpPr>
            <a:spLocks noChangeArrowheads="1"/>
          </p:cNvSpPr>
          <p:nvPr/>
        </p:nvSpPr>
        <p:spPr bwMode="auto">
          <a:xfrm>
            <a:off x="3378201" y="4677894"/>
            <a:ext cx="901700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符号</a:t>
            </a:r>
          </a:p>
        </p:txBody>
      </p:sp>
      <p:sp>
        <p:nvSpPr>
          <p:cNvPr id="425988" name="Text Box 4"/>
          <p:cNvSpPr txBox="1">
            <a:spLocks noChangeArrowheads="1"/>
          </p:cNvSpPr>
          <p:nvPr/>
        </p:nvSpPr>
        <p:spPr bwMode="auto">
          <a:xfrm>
            <a:off x="385765" y="1185425"/>
            <a:ext cx="4040186" cy="525401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14.6.1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发光二极管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(LED)</a:t>
            </a:r>
          </a:p>
        </p:txBody>
      </p:sp>
      <p:sp>
        <p:nvSpPr>
          <p:cNvPr id="425989" name="Text Box 5"/>
          <p:cNvSpPr txBox="1">
            <a:spLocks noChangeArrowheads="1"/>
          </p:cNvSpPr>
          <p:nvPr/>
        </p:nvSpPr>
        <p:spPr bwMode="auto">
          <a:xfrm>
            <a:off x="393701" y="1696569"/>
            <a:ext cx="8229600" cy="29114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 indent="381000">
              <a:lnSpc>
                <a:spcPct val="11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当发光二极管加上正向电压并有足够大的正向电流时，就能发出一定波长范围的光。</a:t>
            </a:r>
          </a:p>
          <a:p>
            <a:pPr indent="381000"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目前的发光管可以发出从红外到可见波段的光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它的电特性与一般二极管类似。</a:t>
            </a:r>
          </a:p>
          <a:p>
            <a:pPr indent="381000"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发光二极管的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工作电压为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~ 3V,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工作电流为几 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十几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08500" y="4500094"/>
            <a:ext cx="657225" cy="1143000"/>
            <a:chOff x="2840" y="2880"/>
            <a:chExt cx="414" cy="720"/>
          </a:xfrm>
        </p:grpSpPr>
        <p:sp>
          <p:nvSpPr>
            <p:cNvPr id="59400" name="Line 7"/>
            <p:cNvSpPr>
              <a:spLocks noChangeShapeType="1"/>
            </p:cNvSpPr>
            <p:nvPr/>
          </p:nvSpPr>
          <p:spPr bwMode="auto">
            <a:xfrm flipV="1">
              <a:off x="3008" y="3314"/>
              <a:ext cx="2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401" name="AutoShape 8"/>
            <p:cNvSpPr>
              <a:spLocks noChangeArrowheads="1"/>
            </p:cNvSpPr>
            <p:nvPr/>
          </p:nvSpPr>
          <p:spPr bwMode="auto">
            <a:xfrm flipV="1">
              <a:off x="3023" y="3123"/>
              <a:ext cx="209" cy="191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402" name="Line 9"/>
            <p:cNvSpPr>
              <a:spLocks noChangeShapeType="1"/>
            </p:cNvSpPr>
            <p:nvPr/>
          </p:nvSpPr>
          <p:spPr bwMode="auto">
            <a:xfrm flipV="1">
              <a:off x="3133" y="2880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403" name="Line 10"/>
            <p:cNvSpPr>
              <a:spLocks noChangeShapeType="1"/>
            </p:cNvSpPr>
            <p:nvPr/>
          </p:nvSpPr>
          <p:spPr bwMode="auto">
            <a:xfrm flipH="1" flipV="1">
              <a:off x="2840" y="3072"/>
              <a:ext cx="100" cy="19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404" name="Line 11"/>
            <p:cNvSpPr>
              <a:spLocks noChangeShapeType="1"/>
            </p:cNvSpPr>
            <p:nvPr/>
          </p:nvSpPr>
          <p:spPr bwMode="auto">
            <a:xfrm flipH="1" flipV="1">
              <a:off x="2859" y="2973"/>
              <a:ext cx="109" cy="2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25996" name="Rectangle 12"/>
          <p:cNvSpPr>
            <a:spLocks noChangeArrowheads="1"/>
          </p:cNvSpPr>
          <p:nvPr/>
        </p:nvSpPr>
        <p:spPr bwMode="auto">
          <a:xfrm>
            <a:off x="444501" y="5643094"/>
            <a:ext cx="8534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发光二极管主要用于显示电路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常用的有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2EF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等系列。</a:t>
            </a:r>
          </a:p>
          <a:p>
            <a:pPr>
              <a:defRPr/>
            </a:pPr>
            <a:endParaRPr lang="en-US" altLang="zh-C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6825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5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7" grpId="0" autoUpdateAnimBg="0"/>
      <p:bldP spid="425988" grpId="0" autoUpdateAnimBg="0"/>
      <p:bldP spid="425989" grpId="0" autoUpdateAnimBg="0"/>
      <p:bldP spid="425996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5" name="Rectangle 7"/>
          <p:cNvSpPr>
            <a:spLocks noChangeArrowheads="1"/>
          </p:cNvSpPr>
          <p:nvPr/>
        </p:nvSpPr>
        <p:spPr bwMode="auto">
          <a:xfrm>
            <a:off x="3276600" y="5876925"/>
            <a:ext cx="32400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0099"/>
                </a:solidFill>
              </a:rPr>
              <a:t>发光二极管 </a:t>
            </a:r>
            <a:r>
              <a:rPr lang="en-US" altLang="zh-CN" sz="2800" b="1" dirty="0">
                <a:solidFill>
                  <a:srgbClr val="000099"/>
                </a:solidFill>
              </a:rPr>
              <a:t>(LED)</a:t>
            </a:r>
          </a:p>
        </p:txBody>
      </p:sp>
      <p:pic>
        <p:nvPicPr>
          <p:cNvPr id="427016" name="Picture 8" descr="图片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671513"/>
            <a:ext cx="8224837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35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7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ChangeArrowheads="1"/>
          </p:cNvSpPr>
          <p:nvPr/>
        </p:nvSpPr>
        <p:spPr bwMode="auto">
          <a:xfrm>
            <a:off x="381000" y="493412"/>
            <a:ext cx="449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14.1.1 </a:t>
            </a:r>
            <a:r>
              <a:rPr lang="zh-CN" altLang="en-US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本征半导体</a:t>
            </a:r>
          </a:p>
        </p:txBody>
      </p:sp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304800" y="1010937"/>
            <a:ext cx="83058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完全纯净的、具有晶体结构的半导体，称为本征半导体。</a:t>
            </a:r>
          </a:p>
        </p:txBody>
      </p:sp>
      <p:sp>
        <p:nvSpPr>
          <p:cNvPr id="368644" name="Text Box 4"/>
          <p:cNvSpPr txBox="1">
            <a:spLocks noChangeArrowheads="1"/>
          </p:cNvSpPr>
          <p:nvPr/>
        </p:nvSpPr>
        <p:spPr bwMode="auto">
          <a:xfrm>
            <a:off x="381000" y="4953438"/>
            <a:ext cx="3670300" cy="461665"/>
          </a:xfrm>
          <a:prstGeom prst="rect">
            <a:avLst/>
          </a:prstGeom>
          <a:noFill/>
          <a:ln w="38100">
            <a:noFill/>
            <a:prstDash val="dash"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晶体中原子的排列方式</a:t>
            </a:r>
            <a:endParaRPr lang="zh-CN" altLang="en-US" sz="2400" b="1" dirty="0">
              <a:solidFill>
                <a:srgbClr val="CC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60" name="Text Box 20"/>
          <p:cNvSpPr txBox="1">
            <a:spLocks noChangeArrowheads="1"/>
          </p:cNvSpPr>
          <p:nvPr/>
        </p:nvSpPr>
        <p:spPr bwMode="auto">
          <a:xfrm>
            <a:off x="4813300" y="4953438"/>
            <a:ext cx="3670300" cy="461665"/>
          </a:xfrm>
          <a:prstGeom prst="rect">
            <a:avLst/>
          </a:prstGeom>
          <a:noFill/>
          <a:ln w="38100">
            <a:noFill/>
            <a:prstDash val="dash"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硅单晶中的共价健结构</a:t>
            </a:r>
          </a:p>
        </p:txBody>
      </p:sp>
      <p:sp>
        <p:nvSpPr>
          <p:cNvPr id="368661" name="AutoShape 21" descr="70%"/>
          <p:cNvSpPr>
            <a:spLocks noChangeArrowheads="1"/>
          </p:cNvSpPr>
          <p:nvPr/>
        </p:nvSpPr>
        <p:spPr bwMode="auto">
          <a:xfrm>
            <a:off x="3657600" y="4074812"/>
            <a:ext cx="1295400" cy="533400"/>
          </a:xfrm>
          <a:prstGeom prst="wedgeRoundRectCallout">
            <a:avLst>
              <a:gd name="adj1" fmla="val 82722"/>
              <a:gd name="adj2" fmla="val -104463"/>
              <a:gd name="adj3" fmla="val 16667"/>
            </a:avLst>
          </a:prstGeom>
          <a:pattFill prst="pct70">
            <a:fgClr>
              <a:srgbClr val="00FF00"/>
            </a:fgClr>
            <a:bgClr>
              <a:srgbClr val="FFFFFF"/>
            </a:bgClr>
          </a:patt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ea typeface="+mn-ea"/>
                <a:cs typeface="Times New Roman" panose="02020603050405020304" pitchFamily="18" charset="0"/>
              </a:rPr>
              <a:t>共价健</a:t>
            </a:r>
          </a:p>
        </p:txBody>
      </p:sp>
      <p:sp>
        <p:nvSpPr>
          <p:cNvPr id="368662" name="Rectangle 22"/>
          <p:cNvSpPr>
            <a:spLocks noChangeArrowheads="1"/>
          </p:cNvSpPr>
          <p:nvPr/>
        </p:nvSpPr>
        <p:spPr bwMode="auto">
          <a:xfrm>
            <a:off x="444500" y="5692676"/>
            <a:ext cx="65532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共价键中的两个电子，称为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价电子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3886200" y="2479375"/>
            <a:ext cx="1066800" cy="444500"/>
            <a:chOff x="2180" y="1536"/>
            <a:chExt cx="672" cy="376"/>
          </a:xfrm>
        </p:grpSpPr>
        <p:sp>
          <p:nvSpPr>
            <p:cNvPr id="17419" name="AutoShape 70" descr="70%"/>
            <p:cNvSpPr>
              <a:spLocks noChangeArrowheads="1"/>
            </p:cNvSpPr>
            <p:nvPr/>
          </p:nvSpPr>
          <p:spPr bwMode="auto">
            <a:xfrm>
              <a:off x="2208" y="1536"/>
              <a:ext cx="644" cy="376"/>
            </a:xfrm>
            <a:prstGeom prst="wedgeRoundRectCallout">
              <a:avLst>
                <a:gd name="adj1" fmla="val 98602"/>
                <a:gd name="adj2" fmla="val -3190"/>
                <a:gd name="adj3" fmla="val 16667"/>
              </a:avLst>
            </a:prstGeom>
            <a:pattFill prst="pct70">
              <a:fgClr>
                <a:srgbClr val="00FF00"/>
              </a:fgClr>
              <a:bgClr>
                <a:srgbClr val="FFFFFF"/>
              </a:bgClr>
            </a:patt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zh-CN">
                <a:solidFill>
                  <a:srgbClr val="FF3300"/>
                </a:solidFill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420" name="AutoShape 71" descr="70%"/>
            <p:cNvSpPr>
              <a:spLocks noChangeArrowheads="1"/>
            </p:cNvSpPr>
            <p:nvPr/>
          </p:nvSpPr>
          <p:spPr bwMode="auto">
            <a:xfrm>
              <a:off x="2180" y="1536"/>
              <a:ext cx="644" cy="376"/>
            </a:xfrm>
            <a:prstGeom prst="wedgeRoundRectCallout">
              <a:avLst>
                <a:gd name="adj1" fmla="val 98602"/>
                <a:gd name="adj2" fmla="val -55051"/>
                <a:gd name="adj3" fmla="val 16667"/>
              </a:avLst>
            </a:prstGeom>
            <a:pattFill prst="pct70">
              <a:fgClr>
                <a:srgbClr val="00FF00"/>
              </a:fgClr>
              <a:bgClr>
                <a:srgbClr val="FFFFFF"/>
              </a:bgClr>
            </a:patt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  <a:ea typeface="+mn-ea"/>
                  <a:cs typeface="Times New Roman" panose="02020603050405020304" pitchFamily="18" charset="0"/>
                </a:rPr>
                <a:t>价电子</a:t>
              </a:r>
            </a:p>
          </p:txBody>
        </p:sp>
      </p:grpSp>
      <p:pic>
        <p:nvPicPr>
          <p:cNvPr id="368712" name="Picture 72" descr="图片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69812"/>
            <a:ext cx="24003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3" name="Picture 73" descr="图片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1636412"/>
            <a:ext cx="309562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9296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6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368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3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368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6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3" grpId="0" autoUpdateAnimBg="0"/>
      <p:bldP spid="368644" grpId="0" autoUpdateAnimBg="0"/>
      <p:bldP spid="368660" grpId="0" autoUpdateAnimBg="0"/>
      <p:bldP spid="368661" grpId="0" animBg="1" autoUpdateAnimBg="0"/>
      <p:bldP spid="368662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Text Box 2"/>
          <p:cNvSpPr txBox="1">
            <a:spLocks noChangeArrowheads="1"/>
          </p:cNvSpPr>
          <p:nvPr/>
        </p:nvSpPr>
        <p:spPr bwMode="auto">
          <a:xfrm>
            <a:off x="525864" y="590204"/>
            <a:ext cx="2972586" cy="525401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14.6.2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光电二极管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219700" y="4411286"/>
            <a:ext cx="674688" cy="1295400"/>
            <a:chOff x="4112" y="2688"/>
            <a:chExt cx="425" cy="816"/>
          </a:xfrm>
        </p:grpSpPr>
        <p:sp>
          <p:nvSpPr>
            <p:cNvPr id="61460" name="Line 4"/>
            <p:cNvSpPr>
              <a:spLocks noChangeShapeType="1"/>
            </p:cNvSpPr>
            <p:nvPr/>
          </p:nvSpPr>
          <p:spPr bwMode="auto">
            <a:xfrm>
              <a:off x="4112" y="2998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461" name="AutoShape 5"/>
            <p:cNvSpPr>
              <a:spLocks noChangeArrowheads="1"/>
            </p:cNvSpPr>
            <p:nvPr/>
          </p:nvSpPr>
          <p:spPr bwMode="auto">
            <a:xfrm>
              <a:off x="4129" y="2998"/>
              <a:ext cx="246" cy="222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62" name="Line 6"/>
            <p:cNvSpPr>
              <a:spLocks noChangeShapeType="1"/>
            </p:cNvSpPr>
            <p:nvPr/>
          </p:nvSpPr>
          <p:spPr bwMode="auto">
            <a:xfrm>
              <a:off x="4249" y="2688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1463" name="Group 7"/>
            <p:cNvGrpSpPr>
              <a:grpSpLocks/>
            </p:cNvGrpSpPr>
            <p:nvPr/>
          </p:nvGrpSpPr>
          <p:grpSpPr bwMode="auto">
            <a:xfrm flipH="1" flipV="1">
              <a:off x="4417" y="3016"/>
              <a:ext cx="120" cy="324"/>
              <a:chOff x="3072" y="1454"/>
              <a:chExt cx="120" cy="324"/>
            </a:xfrm>
          </p:grpSpPr>
          <p:sp>
            <p:nvSpPr>
              <p:cNvPr id="61464" name="Line 8"/>
              <p:cNvSpPr>
                <a:spLocks noChangeShapeType="1"/>
              </p:cNvSpPr>
              <p:nvPr/>
            </p:nvSpPr>
            <p:spPr bwMode="auto">
              <a:xfrm>
                <a:off x="3083" y="1454"/>
                <a:ext cx="109" cy="21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none" w="sm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465" name="Line 9"/>
              <p:cNvSpPr>
                <a:spLocks noChangeShapeType="1"/>
              </p:cNvSpPr>
              <p:nvPr/>
            </p:nvSpPr>
            <p:spPr bwMode="auto">
              <a:xfrm>
                <a:off x="3072" y="1564"/>
                <a:ext cx="109" cy="21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none" w="sm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28042" name="Text Box 10"/>
          <p:cNvSpPr txBox="1">
            <a:spLocks noChangeArrowheads="1"/>
          </p:cNvSpPr>
          <p:nvPr/>
        </p:nvSpPr>
        <p:spPr bwMode="auto">
          <a:xfrm>
            <a:off x="466725" y="1012448"/>
            <a:ext cx="8426450" cy="29114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光电二极管在反向电压作用下工作。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无光照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和普通二极管一样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其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反向电流很小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称为暗电流。当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有光照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时，产生的反向电流称为光电流。照度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越强，光电流也越大。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常用的光电二极管有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2AU,  2CU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等系列。光电流很小， 一般只有几十微安， 应用时必须放大。</a:t>
            </a: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755650" y="3828673"/>
            <a:ext cx="3970338" cy="2743200"/>
            <a:chOff x="571" y="2400"/>
            <a:chExt cx="2501" cy="1728"/>
          </a:xfrm>
        </p:grpSpPr>
        <p:sp>
          <p:nvSpPr>
            <p:cNvPr id="61450" name="Line 12"/>
            <p:cNvSpPr>
              <a:spLocks noChangeShapeType="1"/>
            </p:cNvSpPr>
            <p:nvPr/>
          </p:nvSpPr>
          <p:spPr bwMode="auto">
            <a:xfrm>
              <a:off x="955" y="3008"/>
              <a:ext cx="18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451" name="Line 13"/>
            <p:cNvSpPr>
              <a:spLocks noChangeShapeType="1"/>
            </p:cNvSpPr>
            <p:nvPr/>
          </p:nvSpPr>
          <p:spPr bwMode="auto">
            <a:xfrm flipV="1">
              <a:off x="2307" y="2421"/>
              <a:ext cx="0" cy="17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8046" name="Text Box 14"/>
            <p:cNvSpPr txBox="1">
              <a:spLocks noChangeArrowheads="1"/>
            </p:cNvSpPr>
            <p:nvPr/>
          </p:nvSpPr>
          <p:spPr bwMode="auto">
            <a:xfrm>
              <a:off x="1776" y="2400"/>
              <a:ext cx="492" cy="288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49" charset="-122"/>
                </a:rPr>
                <a:t>I/</a:t>
              </a:r>
              <a:r>
                <a:rPr lang="en-US" altLang="zh-CN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49" charset="-122"/>
                  <a:sym typeface="Symbol" pitchFamily="18" charset="2"/>
                </a:rPr>
                <a:t></a:t>
              </a:r>
              <a:r>
                <a: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49" charset="-122"/>
                  <a:sym typeface="Symbol" pitchFamily="18" charset="2"/>
                </a:rPr>
                <a:t>A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endParaRPr>
            </a:p>
          </p:txBody>
        </p:sp>
        <p:sp>
          <p:nvSpPr>
            <p:cNvPr id="428047" name="Text Box 15"/>
            <p:cNvSpPr txBox="1">
              <a:spLocks noChangeArrowheads="1"/>
            </p:cNvSpPr>
            <p:nvPr/>
          </p:nvSpPr>
          <p:spPr bwMode="auto">
            <a:xfrm>
              <a:off x="2579" y="3016"/>
              <a:ext cx="493" cy="288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49" charset="-122"/>
                </a:rPr>
                <a:t>U/ </a:t>
              </a:r>
              <a:r>
                <a: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49" charset="-122"/>
                </a:rPr>
                <a:t>V</a:t>
              </a:r>
            </a:p>
          </p:txBody>
        </p:sp>
        <p:sp>
          <p:nvSpPr>
            <p:cNvPr id="61454" name="Freeform 16"/>
            <p:cNvSpPr>
              <a:spLocks/>
            </p:cNvSpPr>
            <p:nvPr/>
          </p:nvSpPr>
          <p:spPr bwMode="auto">
            <a:xfrm>
              <a:off x="987" y="2829"/>
              <a:ext cx="1488" cy="597"/>
            </a:xfrm>
            <a:custGeom>
              <a:avLst/>
              <a:gdLst>
                <a:gd name="T0" fmla="*/ 1488 w 1788"/>
                <a:gd name="T1" fmla="*/ 0 h 516"/>
                <a:gd name="T2" fmla="*/ 1438 w 1788"/>
                <a:gd name="T3" fmla="*/ 264 h 516"/>
                <a:gd name="T4" fmla="*/ 1278 w 1788"/>
                <a:gd name="T5" fmla="*/ 444 h 516"/>
                <a:gd name="T6" fmla="*/ 619 w 1788"/>
                <a:gd name="T7" fmla="*/ 541 h 516"/>
                <a:gd name="T8" fmla="*/ 0 w 1788"/>
                <a:gd name="T9" fmla="*/ 597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88"/>
                <a:gd name="T16" fmla="*/ 0 h 516"/>
                <a:gd name="T17" fmla="*/ 1788 w 1788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88" h="516">
                  <a:moveTo>
                    <a:pt x="1788" y="0"/>
                  </a:moveTo>
                  <a:cubicBezTo>
                    <a:pt x="1778" y="40"/>
                    <a:pt x="1770" y="164"/>
                    <a:pt x="1728" y="228"/>
                  </a:cubicBezTo>
                  <a:cubicBezTo>
                    <a:pt x="1686" y="292"/>
                    <a:pt x="1700" y="344"/>
                    <a:pt x="1536" y="384"/>
                  </a:cubicBezTo>
                  <a:cubicBezTo>
                    <a:pt x="1372" y="424"/>
                    <a:pt x="1000" y="446"/>
                    <a:pt x="744" y="468"/>
                  </a:cubicBezTo>
                  <a:cubicBezTo>
                    <a:pt x="488" y="490"/>
                    <a:pt x="155" y="506"/>
                    <a:pt x="0" y="51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5" name="Freeform 17"/>
            <p:cNvSpPr>
              <a:spLocks/>
            </p:cNvSpPr>
            <p:nvPr/>
          </p:nvSpPr>
          <p:spPr bwMode="auto">
            <a:xfrm>
              <a:off x="1035" y="2861"/>
              <a:ext cx="1488" cy="856"/>
            </a:xfrm>
            <a:custGeom>
              <a:avLst/>
              <a:gdLst>
                <a:gd name="T0" fmla="*/ 1488 w 1800"/>
                <a:gd name="T1" fmla="*/ 0 h 708"/>
                <a:gd name="T2" fmla="*/ 1468 w 1800"/>
                <a:gd name="T3" fmla="*/ 276 h 708"/>
                <a:gd name="T4" fmla="*/ 1409 w 1800"/>
                <a:gd name="T5" fmla="*/ 537 h 708"/>
                <a:gd name="T6" fmla="*/ 1210 w 1800"/>
                <a:gd name="T7" fmla="*/ 653 h 708"/>
                <a:gd name="T8" fmla="*/ 0 w 1800"/>
                <a:gd name="T9" fmla="*/ 856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0"/>
                <a:gd name="T16" fmla="*/ 0 h 708"/>
                <a:gd name="T17" fmla="*/ 1800 w 1800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0" h="708">
                  <a:moveTo>
                    <a:pt x="1800" y="0"/>
                  </a:moveTo>
                  <a:cubicBezTo>
                    <a:pt x="1795" y="81"/>
                    <a:pt x="1792" y="154"/>
                    <a:pt x="1776" y="228"/>
                  </a:cubicBezTo>
                  <a:cubicBezTo>
                    <a:pt x="1760" y="302"/>
                    <a:pt x="1756" y="392"/>
                    <a:pt x="1704" y="444"/>
                  </a:cubicBezTo>
                  <a:cubicBezTo>
                    <a:pt x="1652" y="496"/>
                    <a:pt x="1748" y="496"/>
                    <a:pt x="1464" y="540"/>
                  </a:cubicBezTo>
                  <a:cubicBezTo>
                    <a:pt x="1180" y="584"/>
                    <a:pt x="244" y="680"/>
                    <a:pt x="0" y="70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6" name="Freeform 18"/>
            <p:cNvSpPr>
              <a:spLocks/>
            </p:cNvSpPr>
            <p:nvPr/>
          </p:nvSpPr>
          <p:spPr bwMode="auto">
            <a:xfrm>
              <a:off x="1003" y="2661"/>
              <a:ext cx="1392" cy="529"/>
            </a:xfrm>
            <a:custGeom>
              <a:avLst/>
              <a:gdLst>
                <a:gd name="T0" fmla="*/ 1392 w 1800"/>
                <a:gd name="T1" fmla="*/ 0 h 708"/>
                <a:gd name="T2" fmla="*/ 1373 w 1800"/>
                <a:gd name="T3" fmla="*/ 170 h 708"/>
                <a:gd name="T4" fmla="*/ 1318 w 1800"/>
                <a:gd name="T5" fmla="*/ 332 h 708"/>
                <a:gd name="T6" fmla="*/ 1132 w 1800"/>
                <a:gd name="T7" fmla="*/ 403 h 708"/>
                <a:gd name="T8" fmla="*/ 0 w 1800"/>
                <a:gd name="T9" fmla="*/ 529 h 7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0"/>
                <a:gd name="T16" fmla="*/ 0 h 708"/>
                <a:gd name="T17" fmla="*/ 1800 w 1800"/>
                <a:gd name="T18" fmla="*/ 708 h 7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0" h="708">
                  <a:moveTo>
                    <a:pt x="1800" y="0"/>
                  </a:moveTo>
                  <a:cubicBezTo>
                    <a:pt x="1795" y="81"/>
                    <a:pt x="1792" y="154"/>
                    <a:pt x="1776" y="228"/>
                  </a:cubicBezTo>
                  <a:cubicBezTo>
                    <a:pt x="1760" y="302"/>
                    <a:pt x="1756" y="392"/>
                    <a:pt x="1704" y="444"/>
                  </a:cubicBezTo>
                  <a:cubicBezTo>
                    <a:pt x="1652" y="496"/>
                    <a:pt x="1748" y="496"/>
                    <a:pt x="1464" y="540"/>
                  </a:cubicBezTo>
                  <a:cubicBezTo>
                    <a:pt x="1180" y="584"/>
                    <a:pt x="244" y="680"/>
                    <a:pt x="0" y="708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7" name="Text Box 19"/>
            <p:cNvSpPr txBox="1">
              <a:spLocks noChangeArrowheads="1"/>
            </p:cNvSpPr>
            <p:nvPr/>
          </p:nvSpPr>
          <p:spPr bwMode="auto">
            <a:xfrm>
              <a:off x="571" y="3013"/>
              <a:ext cx="4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/>
                <a:t>E</a:t>
              </a:r>
              <a:r>
                <a:rPr lang="en-US" altLang="zh-CN"/>
                <a:t>=0</a:t>
              </a:r>
            </a:p>
          </p:txBody>
        </p:sp>
        <p:sp>
          <p:nvSpPr>
            <p:cNvPr id="61458" name="Text Box 20"/>
            <p:cNvSpPr txBox="1">
              <a:spLocks noChangeArrowheads="1"/>
            </p:cNvSpPr>
            <p:nvPr/>
          </p:nvSpPr>
          <p:spPr bwMode="auto">
            <a:xfrm>
              <a:off x="715" y="3261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/>
                <a:t>E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61459" name="Text Box 21"/>
            <p:cNvSpPr txBox="1">
              <a:spLocks noChangeArrowheads="1"/>
            </p:cNvSpPr>
            <p:nvPr/>
          </p:nvSpPr>
          <p:spPr bwMode="auto">
            <a:xfrm>
              <a:off x="755" y="3533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/>
                <a:t>E</a:t>
              </a:r>
              <a:r>
                <a:rPr lang="en-US" altLang="zh-CN" baseline="-25000"/>
                <a:t>2</a:t>
              </a:r>
            </a:p>
          </p:txBody>
        </p:sp>
      </p:grpSp>
      <p:sp>
        <p:nvSpPr>
          <p:cNvPr id="428054" name="Text Box 22"/>
          <p:cNvSpPr txBox="1">
            <a:spLocks noChangeArrowheads="1"/>
          </p:cNvSpPr>
          <p:nvPr/>
        </p:nvSpPr>
        <p:spPr bwMode="auto">
          <a:xfrm>
            <a:off x="1471613" y="6060698"/>
            <a:ext cx="14414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伏安特性</a:t>
            </a:r>
          </a:p>
        </p:txBody>
      </p:sp>
      <p:sp>
        <p:nvSpPr>
          <p:cNvPr id="428055" name="Text Box 23"/>
          <p:cNvSpPr txBox="1">
            <a:spLocks noChangeArrowheads="1"/>
          </p:cNvSpPr>
          <p:nvPr/>
        </p:nvSpPr>
        <p:spPr bwMode="auto">
          <a:xfrm>
            <a:off x="5003800" y="5924173"/>
            <a:ext cx="989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符号</a:t>
            </a:r>
          </a:p>
        </p:txBody>
      </p:sp>
      <p:sp>
        <p:nvSpPr>
          <p:cNvPr id="428056" name="Rectangle 24"/>
          <p:cNvSpPr>
            <a:spLocks noChangeArrowheads="1"/>
          </p:cNvSpPr>
          <p:nvPr/>
        </p:nvSpPr>
        <p:spPr bwMode="auto">
          <a:xfrm>
            <a:off x="3563938" y="5635248"/>
            <a:ext cx="1042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cs typeface="Times New Roman" panose="02020603050405020304" pitchFamily="18" charset="0"/>
              </a:rPr>
              <a:t>E</a:t>
            </a:r>
            <a:r>
              <a:rPr lang="en-US" altLang="zh-CN" baseline="-25000">
                <a:cs typeface="Times New Roman" panose="02020603050405020304" pitchFamily="18" charset="0"/>
              </a:rPr>
              <a:t>2</a:t>
            </a:r>
            <a:r>
              <a:rPr lang="en-US" altLang="zh-CN">
                <a:cs typeface="Times New Roman" panose="02020603050405020304" pitchFamily="18" charset="0"/>
              </a:rPr>
              <a:t>&gt; </a:t>
            </a:r>
            <a:r>
              <a:rPr lang="en-US" altLang="zh-CN" i="1">
                <a:cs typeface="Times New Roman" panose="02020603050405020304" pitchFamily="18" charset="0"/>
              </a:rPr>
              <a:t>E</a:t>
            </a:r>
            <a:r>
              <a:rPr lang="en-US" altLang="zh-CN" baseline="-25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28057" name="Text Box 25"/>
          <p:cNvSpPr txBox="1">
            <a:spLocks noChangeArrowheads="1"/>
          </p:cNvSpPr>
          <p:nvPr/>
        </p:nvSpPr>
        <p:spPr bwMode="auto">
          <a:xfrm>
            <a:off x="6300788" y="4195386"/>
            <a:ext cx="2416175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通过光电二极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管可将光信号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>
                <a:solidFill>
                  <a:srgbClr val="CC0000"/>
                </a:solidFill>
                <a:cs typeface="Times New Roman" panose="02020603050405020304" pitchFamily="18" charset="0"/>
              </a:rPr>
              <a:t>转换成电信号 </a:t>
            </a:r>
          </a:p>
        </p:txBody>
      </p:sp>
    </p:spTree>
    <p:extLst>
      <p:ext uri="{BB962C8B-B14F-4D97-AF65-F5344CB8AC3E}">
        <p14:creationId xmlns:p14="http://schemas.microsoft.com/office/powerpoint/2010/main" val="3678982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8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8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28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8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42" grpId="0" autoUpdateAnimBg="0"/>
      <p:bldP spid="428054" grpId="0" autoUpdateAnimBg="0"/>
      <p:bldP spid="428055" grpId="0" autoUpdateAnimBg="0"/>
      <p:bldP spid="428056" grpId="0" autoUpdateAnimBg="0"/>
      <p:bldP spid="42805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63" name="Picture 7" descr="图片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76275"/>
            <a:ext cx="8151812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14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Text Box 2"/>
          <p:cNvSpPr txBox="1">
            <a:spLocks noChangeArrowheads="1"/>
          </p:cNvSpPr>
          <p:nvPr/>
        </p:nvSpPr>
        <p:spPr bwMode="auto">
          <a:xfrm>
            <a:off x="576664" y="500912"/>
            <a:ext cx="2972586" cy="525401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med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14.6.3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光电晶体管</a:t>
            </a:r>
          </a:p>
        </p:txBody>
      </p:sp>
      <p:sp>
        <p:nvSpPr>
          <p:cNvPr id="430083" name="Rectangle 3"/>
          <p:cNvSpPr>
            <a:spLocks noChangeArrowheads="1"/>
          </p:cNvSpPr>
          <p:nvPr/>
        </p:nvSpPr>
        <p:spPr bwMode="auto">
          <a:xfrm>
            <a:off x="533400" y="946968"/>
            <a:ext cx="8229600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光电晶体管用入射光照度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的强弱来控制集电极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电流。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当无光照时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集电极电流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CEO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很小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称为暗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电流。当有光照时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集电极电流称为光电流。一般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约为零点几毫安到几毫安。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常用的光电晶体管有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3AU,  3DU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等系列。</a:t>
            </a:r>
            <a:endParaRPr lang="zh-CN" altLang="en-US" sz="2800" b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084" name="Text Box 4"/>
          <p:cNvSpPr txBox="1">
            <a:spLocks noChangeArrowheads="1"/>
          </p:cNvSpPr>
          <p:nvPr/>
        </p:nvSpPr>
        <p:spPr bwMode="auto">
          <a:xfrm>
            <a:off x="3492500" y="6112693"/>
            <a:ext cx="2494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输出特性曲线</a:t>
            </a:r>
          </a:p>
        </p:txBody>
      </p:sp>
      <p:sp>
        <p:nvSpPr>
          <p:cNvPr id="430085" name="Text Box 5"/>
          <p:cNvSpPr txBox="1">
            <a:spLocks noChangeArrowheads="1"/>
          </p:cNvSpPr>
          <p:nvPr/>
        </p:nvSpPr>
        <p:spPr bwMode="auto">
          <a:xfrm>
            <a:off x="1039813" y="5849168"/>
            <a:ext cx="12394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符号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1071563" y="3690168"/>
            <a:ext cx="976312" cy="2133600"/>
            <a:chOff x="1568" y="2240"/>
            <a:chExt cx="615" cy="1344"/>
          </a:xfrm>
        </p:grpSpPr>
        <p:grpSp>
          <p:nvGrpSpPr>
            <p:cNvPr id="63497" name="Group 29"/>
            <p:cNvGrpSpPr>
              <a:grpSpLocks/>
            </p:cNvGrpSpPr>
            <p:nvPr/>
          </p:nvGrpSpPr>
          <p:grpSpPr bwMode="auto">
            <a:xfrm>
              <a:off x="1698" y="2760"/>
              <a:ext cx="240" cy="314"/>
              <a:chOff x="4272" y="1174"/>
              <a:chExt cx="240" cy="314"/>
            </a:xfrm>
          </p:grpSpPr>
          <p:sp>
            <p:nvSpPr>
              <p:cNvPr id="63507" name="Line 30"/>
              <p:cNvSpPr>
                <a:spLocks noChangeShapeType="1"/>
              </p:cNvSpPr>
              <p:nvPr/>
            </p:nvSpPr>
            <p:spPr bwMode="auto">
              <a:xfrm>
                <a:off x="4272" y="1176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508" name="Line 31"/>
              <p:cNvSpPr>
                <a:spLocks noChangeShapeType="1"/>
              </p:cNvSpPr>
              <p:nvPr/>
            </p:nvSpPr>
            <p:spPr bwMode="auto">
              <a:xfrm rot="21413552" flipV="1">
                <a:off x="4272" y="1174"/>
                <a:ext cx="209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509" name="Line 32"/>
              <p:cNvSpPr>
                <a:spLocks noChangeShapeType="1"/>
              </p:cNvSpPr>
              <p:nvPr/>
            </p:nvSpPr>
            <p:spPr bwMode="auto">
              <a:xfrm>
                <a:off x="4272" y="1344"/>
                <a:ext cx="24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498" name="Line 33"/>
            <p:cNvSpPr>
              <a:spLocks noChangeShapeType="1"/>
            </p:cNvSpPr>
            <p:nvPr/>
          </p:nvSpPr>
          <p:spPr bwMode="auto">
            <a:xfrm>
              <a:off x="1908" y="2408"/>
              <a:ext cx="0" cy="3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99" name="Line 34"/>
            <p:cNvSpPr>
              <a:spLocks noChangeShapeType="1"/>
            </p:cNvSpPr>
            <p:nvPr/>
          </p:nvSpPr>
          <p:spPr bwMode="auto">
            <a:xfrm>
              <a:off x="1929" y="3075"/>
              <a:ext cx="0" cy="3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00" name="Oval 35"/>
            <p:cNvSpPr>
              <a:spLocks noChangeArrowheads="1"/>
            </p:cNvSpPr>
            <p:nvPr/>
          </p:nvSpPr>
          <p:spPr bwMode="auto">
            <a:xfrm>
              <a:off x="1888" y="2352"/>
              <a:ext cx="48" cy="4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63501" name="Oval 36"/>
            <p:cNvSpPr>
              <a:spLocks noChangeArrowheads="1"/>
            </p:cNvSpPr>
            <p:nvPr/>
          </p:nvSpPr>
          <p:spPr bwMode="auto">
            <a:xfrm>
              <a:off x="1904" y="3456"/>
              <a:ext cx="48" cy="4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grpSp>
          <p:nvGrpSpPr>
            <p:cNvPr id="63502" name="Group 37"/>
            <p:cNvGrpSpPr>
              <a:grpSpLocks/>
            </p:cNvGrpSpPr>
            <p:nvPr/>
          </p:nvGrpSpPr>
          <p:grpSpPr bwMode="auto">
            <a:xfrm>
              <a:off x="1568" y="2624"/>
              <a:ext cx="8" cy="327"/>
              <a:chOff x="1576" y="2688"/>
              <a:chExt cx="8" cy="327"/>
            </a:xfrm>
          </p:grpSpPr>
          <p:sp>
            <p:nvSpPr>
              <p:cNvPr id="63505" name="Line 38"/>
              <p:cNvSpPr>
                <a:spLocks noChangeShapeType="1"/>
              </p:cNvSpPr>
              <p:nvPr/>
            </p:nvSpPr>
            <p:spPr bwMode="auto">
              <a:xfrm rot="-2428271">
                <a:off x="1584" y="2688"/>
                <a:ext cx="0" cy="23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506" name="Line 39"/>
              <p:cNvSpPr>
                <a:spLocks noChangeShapeType="1"/>
              </p:cNvSpPr>
              <p:nvPr/>
            </p:nvSpPr>
            <p:spPr bwMode="auto">
              <a:xfrm rot="-2428271">
                <a:off x="1576" y="2784"/>
                <a:ext cx="0" cy="23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30120" name="Rectangle 40"/>
            <p:cNvSpPr>
              <a:spLocks noChangeArrowheads="1"/>
            </p:cNvSpPr>
            <p:nvPr/>
          </p:nvSpPr>
          <p:spPr bwMode="auto">
            <a:xfrm>
              <a:off x="1928" y="2240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30121" name="Rectangle 41"/>
            <p:cNvSpPr>
              <a:spLocks noChangeArrowheads="1"/>
            </p:cNvSpPr>
            <p:nvPr/>
          </p:nvSpPr>
          <p:spPr bwMode="auto">
            <a:xfrm>
              <a:off x="1928" y="3296"/>
              <a:ext cx="2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cs typeface="Times New Roman" panose="02020603050405020304" pitchFamily="18" charset="0"/>
                </a:rPr>
                <a:t>E</a:t>
              </a:r>
            </a:p>
          </p:txBody>
        </p:sp>
      </p:grpSp>
      <p:sp>
        <p:nvSpPr>
          <p:cNvPr id="430122" name="Text Box 42"/>
          <p:cNvSpPr txBox="1">
            <a:spLocks noChangeArrowheads="1"/>
          </p:cNvSpPr>
          <p:nvPr/>
        </p:nvSpPr>
        <p:spPr bwMode="auto">
          <a:xfrm>
            <a:off x="6443663" y="3690168"/>
            <a:ext cx="23272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在一般的检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测电能和光电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转换中作为转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换元件。</a:t>
            </a:r>
          </a:p>
        </p:txBody>
      </p:sp>
      <p:pic>
        <p:nvPicPr>
          <p:cNvPr id="430123" name="Picture 43" descr="图片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329806"/>
            <a:ext cx="3968750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5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3" grpId="0" autoUpdateAnimBg="0"/>
      <p:bldP spid="430084" grpId="0" autoUpdateAnimBg="0"/>
      <p:bldP spid="430085" grpId="0" autoUpdateAnimBg="0"/>
      <p:bldP spid="4301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93409" y="1620570"/>
            <a:ext cx="59571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rgbClr val="FFFF00"/>
                </a:solidFill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本 章 结 束</a:t>
            </a:r>
            <a:endParaRPr lang="zh-CN" altLang="en-US" sz="8800" b="1" dirty="0">
              <a:solidFill>
                <a:srgbClr val="FFFF00"/>
              </a:solidFill>
              <a:latin typeface="Malgun Gothic Semilight" panose="020B0502040204020203" pitchFamily="34" charset="-122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31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3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1350949"/>
            <a:ext cx="3132137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AutoShape 48" descr="小棋盘"/>
          <p:cNvSpPr>
            <a:spLocks noChangeArrowheads="1"/>
          </p:cNvSpPr>
          <p:nvPr/>
        </p:nvSpPr>
        <p:spPr bwMode="auto">
          <a:xfrm>
            <a:off x="2892425" y="4446574"/>
            <a:ext cx="1247775" cy="514350"/>
          </a:xfrm>
          <a:prstGeom prst="wedgeRoundRectCallout">
            <a:avLst>
              <a:gd name="adj1" fmla="val -45931"/>
              <a:gd name="adj2" fmla="val -110801"/>
              <a:gd name="adj3" fmla="val 16667"/>
            </a:avLst>
          </a:prstGeom>
          <a:pattFill prst="smCheck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0080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价电子</a:t>
            </a:r>
            <a:endParaRPr lang="zh-CN" altLang="en-US">
              <a:solidFill>
                <a:srgbClr val="FF3300"/>
              </a:solidFill>
              <a:ea typeface="长城楷体" pitchFamily="49" charset="-122"/>
            </a:endParaRPr>
          </a:p>
        </p:txBody>
      </p:sp>
      <p:sp>
        <p:nvSpPr>
          <p:cNvPr id="369713" name="Rectangle 49"/>
          <p:cNvSpPr>
            <a:spLocks noChangeArrowheads="1"/>
          </p:cNvSpPr>
          <p:nvPr/>
        </p:nvSpPr>
        <p:spPr bwMode="auto">
          <a:xfrm>
            <a:off x="4495800" y="1022226"/>
            <a:ext cx="4378325" cy="280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05000"/>
              </a:lnSpc>
              <a:spcBef>
                <a:spcPct val="5000"/>
              </a:spcBef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     </a:t>
            </a:r>
            <a:r>
              <a:rPr lang="zh-CN" altLang="en-US" sz="2800" b="1"/>
              <a:t>价电子在获得一定能量</a:t>
            </a:r>
            <a:r>
              <a:rPr lang="en-US" altLang="zh-CN" sz="2800" b="1"/>
              <a:t>(</a:t>
            </a:r>
            <a:r>
              <a:rPr lang="zh-CN" altLang="en-US" sz="2800" b="1"/>
              <a:t>温度升高或受光照</a:t>
            </a:r>
            <a:r>
              <a:rPr lang="en-US" altLang="zh-CN" sz="2800" b="1"/>
              <a:t>)</a:t>
            </a:r>
            <a:r>
              <a:rPr lang="zh-CN" altLang="en-US" sz="2800" b="1"/>
              <a:t>后</a:t>
            </a:r>
            <a:r>
              <a:rPr lang="en-US" altLang="zh-CN" sz="2800" b="1"/>
              <a:t>, </a:t>
            </a:r>
            <a:r>
              <a:rPr lang="zh-CN" altLang="en-US" sz="2800" b="1"/>
              <a:t>即可挣脱原子核的束缚，成为</a:t>
            </a:r>
            <a:r>
              <a:rPr lang="zh-CN" altLang="en-US" sz="2800" b="1">
                <a:solidFill>
                  <a:srgbClr val="CC0000"/>
                </a:solidFill>
              </a:rPr>
              <a:t>自由电子</a:t>
            </a:r>
            <a:r>
              <a:rPr lang="en-US" altLang="zh-CN" sz="2800" b="1"/>
              <a:t>(</a:t>
            </a:r>
            <a:r>
              <a:rPr lang="zh-CN" altLang="en-US" sz="2800" b="1"/>
              <a:t>带负电</a:t>
            </a:r>
            <a:r>
              <a:rPr lang="en-US" altLang="zh-CN" sz="2800" b="1"/>
              <a:t>), </a:t>
            </a:r>
            <a:r>
              <a:rPr lang="zh-CN" altLang="en-US" sz="2800" b="1"/>
              <a:t>同时共价键中留下一个空位，称为</a:t>
            </a:r>
            <a:r>
              <a:rPr lang="zh-CN" altLang="en-US" sz="2800" b="1">
                <a:solidFill>
                  <a:srgbClr val="CC0000"/>
                </a:solidFill>
              </a:rPr>
              <a:t>空穴</a:t>
            </a:r>
            <a:r>
              <a:rPr lang="zh-CN" altLang="en-US" sz="2800" b="1"/>
              <a:t>（带正电）</a:t>
            </a:r>
            <a:r>
              <a:rPr lang="zh-CN" altLang="en-US" sz="2800" b="1">
                <a:ea typeface="长城楷体" pitchFamily="49" charset="-122"/>
              </a:rPr>
              <a:t>。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369714" name="Rectangle 50"/>
          <p:cNvSpPr>
            <a:spLocks noChangeArrowheads="1"/>
          </p:cNvSpPr>
          <p:nvPr/>
        </p:nvSpPr>
        <p:spPr bwMode="auto">
          <a:xfrm>
            <a:off x="4902200" y="590537"/>
            <a:ext cx="3962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CC0000"/>
                </a:solidFill>
              </a:rPr>
              <a:t>本征半导体的导电机理</a:t>
            </a:r>
            <a:endParaRPr lang="zh-CN" altLang="en-US" sz="2800" b="1" dirty="0">
              <a:solidFill>
                <a:srgbClr val="CC0000"/>
              </a:solidFill>
              <a:ea typeface="长城楷体" pitchFamily="49" charset="-122"/>
            </a:endParaRPr>
          </a:p>
        </p:txBody>
      </p:sp>
      <p:sp>
        <p:nvSpPr>
          <p:cNvPr id="369715" name="Rectangle 51"/>
          <p:cNvSpPr>
            <a:spLocks noChangeArrowheads="1"/>
          </p:cNvSpPr>
          <p:nvPr/>
        </p:nvSpPr>
        <p:spPr bwMode="auto">
          <a:xfrm>
            <a:off x="4495800" y="3751249"/>
            <a:ext cx="4113213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333399"/>
                </a:solidFill>
              </a:rPr>
              <a:t>这一现象称为</a:t>
            </a:r>
            <a:r>
              <a:rPr lang="zh-CN" altLang="en-US" sz="2800" b="1" dirty="0">
                <a:solidFill>
                  <a:srgbClr val="FF0000"/>
                </a:solidFill>
              </a:rPr>
              <a:t>本征激发</a:t>
            </a:r>
            <a:r>
              <a:rPr lang="zh-CN" altLang="en-US" sz="2800" b="1" dirty="0">
                <a:solidFill>
                  <a:srgbClr val="333399"/>
                </a:solidFill>
              </a:rPr>
              <a:t>。</a:t>
            </a:r>
          </a:p>
        </p:txBody>
      </p:sp>
      <p:sp>
        <p:nvSpPr>
          <p:cNvPr id="369717" name="Rectangle 53"/>
          <p:cNvSpPr>
            <a:spLocks noChangeArrowheads="1"/>
          </p:cNvSpPr>
          <p:nvPr/>
        </p:nvSpPr>
        <p:spPr bwMode="auto">
          <a:xfrm>
            <a:off x="4572000" y="4238612"/>
            <a:ext cx="4191000" cy="9461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A50021"/>
                </a:solidFill>
              </a:rPr>
              <a:t>        </a:t>
            </a:r>
            <a:r>
              <a:rPr lang="zh-CN" altLang="en-US" sz="2800" b="1">
                <a:solidFill>
                  <a:srgbClr val="A50021"/>
                </a:solidFill>
              </a:rPr>
              <a:t>温度愈高，晶体中产生的自由电子便愈多。</a:t>
            </a:r>
          </a:p>
        </p:txBody>
      </p:sp>
      <p:sp>
        <p:nvSpPr>
          <p:cNvPr id="369718" name="AutoShape 54" descr="小棋盘"/>
          <p:cNvSpPr>
            <a:spLocks noChangeArrowheads="1"/>
          </p:cNvSpPr>
          <p:nvPr/>
        </p:nvSpPr>
        <p:spPr bwMode="auto">
          <a:xfrm>
            <a:off x="2916238" y="475229"/>
            <a:ext cx="1655762" cy="513191"/>
          </a:xfrm>
          <a:prstGeom prst="wedgeRoundRectCallout">
            <a:avLst>
              <a:gd name="adj1" fmla="val -82694"/>
              <a:gd name="adj2" fmla="val 114815"/>
              <a:gd name="adj3" fmla="val 16667"/>
            </a:avLst>
          </a:prstGeom>
          <a:pattFill prst="smCheck">
            <a:fgClr>
              <a:srgbClr val="99FFCC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3300"/>
                </a:solidFill>
              </a:rPr>
              <a:t>自由电子</a:t>
            </a:r>
            <a:endParaRPr lang="zh-CN" altLang="en-US" sz="2400" b="1">
              <a:solidFill>
                <a:srgbClr val="FF3300"/>
              </a:solidFill>
              <a:ea typeface="长城楷体" pitchFamily="49" charset="-122"/>
            </a:endParaRPr>
          </a:p>
        </p:txBody>
      </p:sp>
      <p:sp>
        <p:nvSpPr>
          <p:cNvPr id="369719" name="Rectangle 55"/>
          <p:cNvSpPr>
            <a:spLocks noChangeArrowheads="1"/>
          </p:cNvSpPr>
          <p:nvPr/>
        </p:nvSpPr>
        <p:spPr bwMode="auto">
          <a:xfrm>
            <a:off x="323850" y="5171933"/>
            <a:ext cx="84963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在外电场的作用下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空穴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吸引相邻原子的价电子来填补，而在该原子中出现一个空穴，其结果相当于空穴的运动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相当于正电荷的移动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69720" name="Oval 56"/>
          <p:cNvSpPr>
            <a:spLocks noChangeArrowheads="1"/>
          </p:cNvSpPr>
          <p:nvPr/>
        </p:nvSpPr>
        <p:spPr bwMode="auto">
          <a:xfrm>
            <a:off x="2114550" y="1265224"/>
            <a:ext cx="152400" cy="142875"/>
          </a:xfrm>
          <a:prstGeom prst="ellipse">
            <a:avLst/>
          </a:prstGeom>
          <a:solidFill>
            <a:srgbClr val="FF3300"/>
          </a:solidFill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9721" name="Oval 57"/>
          <p:cNvSpPr>
            <a:spLocks noChangeArrowheads="1"/>
          </p:cNvSpPr>
          <p:nvPr/>
        </p:nvSpPr>
        <p:spPr bwMode="auto">
          <a:xfrm>
            <a:off x="1524000" y="2787637"/>
            <a:ext cx="198438" cy="1825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9722" name="Line 58"/>
          <p:cNvSpPr>
            <a:spLocks noChangeShapeType="1"/>
          </p:cNvSpPr>
          <p:nvPr/>
        </p:nvSpPr>
        <p:spPr bwMode="auto">
          <a:xfrm flipV="1">
            <a:off x="1676400" y="1436674"/>
            <a:ext cx="457200" cy="1350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69723" name="Oval 59"/>
          <p:cNvSpPr>
            <a:spLocks noChangeArrowheads="1"/>
          </p:cNvSpPr>
          <p:nvPr/>
        </p:nvSpPr>
        <p:spPr bwMode="auto">
          <a:xfrm>
            <a:off x="1562100" y="2824149"/>
            <a:ext cx="115888" cy="107950"/>
          </a:xfrm>
          <a:prstGeom prst="ellipse">
            <a:avLst/>
          </a:prstGeom>
          <a:solidFill>
            <a:srgbClr val="FF3300"/>
          </a:solidFill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9724" name="Oval 60"/>
          <p:cNvSpPr>
            <a:spLocks noChangeArrowheads="1"/>
          </p:cNvSpPr>
          <p:nvPr/>
        </p:nvSpPr>
        <p:spPr bwMode="auto">
          <a:xfrm>
            <a:off x="2260600" y="3457562"/>
            <a:ext cx="195263" cy="17938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9725" name="Line 61"/>
          <p:cNvSpPr>
            <a:spLocks noChangeShapeType="1"/>
          </p:cNvSpPr>
          <p:nvPr/>
        </p:nvSpPr>
        <p:spPr bwMode="auto">
          <a:xfrm rot="17238840" flipV="1">
            <a:off x="1854994" y="2870981"/>
            <a:ext cx="292100" cy="7159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69716" name="AutoShape 52" descr="小棋盘"/>
          <p:cNvSpPr>
            <a:spLocks noChangeArrowheads="1"/>
          </p:cNvSpPr>
          <p:nvPr/>
        </p:nvSpPr>
        <p:spPr bwMode="auto">
          <a:xfrm>
            <a:off x="250825" y="3859199"/>
            <a:ext cx="963613" cy="514350"/>
          </a:xfrm>
          <a:prstGeom prst="wedgeRoundRectCallout">
            <a:avLst>
              <a:gd name="adj1" fmla="val 80644"/>
              <a:gd name="adj2" fmla="val -207407"/>
              <a:gd name="adj3" fmla="val 16667"/>
            </a:avLst>
          </a:prstGeom>
          <a:pattFill prst="smCheck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空穴</a:t>
            </a:r>
          </a:p>
        </p:txBody>
      </p:sp>
    </p:spTree>
    <p:extLst>
      <p:ext uri="{BB962C8B-B14F-4D97-AF65-F5344CB8AC3E}">
        <p14:creationId xmlns:p14="http://schemas.microsoft.com/office/powerpoint/2010/main" val="1358432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3697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6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36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36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369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7" dur="500"/>
                                        <p:tgtEl>
                                          <p:spTgt spid="3697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36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715" grpId="0" autoUpdateAnimBg="0"/>
      <p:bldP spid="369717" grpId="0" autoUpdateAnimBg="0"/>
      <p:bldP spid="369718" grpId="0" animBg="1" autoUpdateAnimBg="0"/>
      <p:bldP spid="369719" grpId="0" build="p" autoUpdateAnimBg="0"/>
      <p:bldP spid="369720" grpId="0" animBg="1"/>
      <p:bldP spid="369721" grpId="0" animBg="1"/>
      <p:bldP spid="369722" grpId="0" animBg="1"/>
      <p:bldP spid="369723" grpId="0" animBg="1"/>
      <p:bldP spid="369724" grpId="0" animBg="1"/>
      <p:bldP spid="369725" grpId="0" animBg="1"/>
      <p:bldP spid="369716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ChangeArrowheads="1"/>
          </p:cNvSpPr>
          <p:nvPr/>
        </p:nvSpPr>
        <p:spPr bwMode="auto">
          <a:xfrm>
            <a:off x="304800" y="473032"/>
            <a:ext cx="4038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本征半导体的导电机理</a:t>
            </a:r>
            <a:endParaRPr lang="zh-CN" altLang="en-US" sz="2800" b="1">
              <a:solidFill>
                <a:srgbClr val="FF3300"/>
              </a:solidFill>
              <a:latin typeface="Times New Roman" panose="02020603050405020304" pitchFamily="18" charset="0"/>
              <a:ea typeface="长城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0691" name="Rectangle 3" descr="25%"/>
          <p:cNvSpPr>
            <a:spLocks noChangeArrowheads="1"/>
          </p:cNvSpPr>
          <p:nvPr/>
        </p:nvSpPr>
        <p:spPr bwMode="auto">
          <a:xfrm>
            <a:off x="304800" y="920707"/>
            <a:ext cx="86868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当半导体两端加上外电压时，在半导体中将出现两部分电流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   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(1) 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自由电子作定向运动 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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电子电流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(2) 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价电子递补空穴 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空穴电流</a:t>
            </a:r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304800" y="4606882"/>
            <a:ext cx="8839200" cy="18859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注意：</a:t>
            </a:r>
            <a:endParaRPr lang="zh-CN" altLang="en-US" sz="2800" b="1">
              <a:solidFill>
                <a:srgbClr val="A500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800" b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本征半导体中载流子数目极少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其导电性能很差；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温度愈高， 载流子的数目愈多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半导体的导电性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能也就愈好。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所以，温度对半导体器件性能影响很大。</a:t>
            </a:r>
          </a:p>
        </p:txBody>
      </p:sp>
      <p:sp>
        <p:nvSpPr>
          <p:cNvPr id="370693" name="Rectangle 5" descr="25%"/>
          <p:cNvSpPr>
            <a:spLocks noChangeArrowheads="1"/>
          </p:cNvSpPr>
          <p:nvPr/>
        </p:nvSpPr>
        <p:spPr bwMode="auto">
          <a:xfrm>
            <a:off x="304800" y="2735220"/>
            <a:ext cx="86868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自由电子和</a:t>
            </a:r>
            <a:r>
              <a:rPr lang="zh-CN" altLang="en-US" sz="28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空穴都称为载流子。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自由电子和</a:t>
            </a:r>
            <a:r>
              <a:rPr lang="zh-CN" altLang="en-US" sz="2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空穴成对地产生的同时</a:t>
            </a:r>
            <a:r>
              <a:rPr lang="en-US" altLang="zh-CN" sz="2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lang="zh-CN" altLang="en-US" sz="2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又不断复合。在一定温度下，载流子的产生和复合达到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动态平衡</a:t>
            </a:r>
            <a:r>
              <a:rPr lang="zh-CN" altLang="en-US" sz="2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，半导体中载流子便维持一定的数目。</a:t>
            </a:r>
          </a:p>
        </p:txBody>
      </p:sp>
    </p:spTree>
    <p:extLst>
      <p:ext uri="{BB962C8B-B14F-4D97-AF65-F5344CB8AC3E}">
        <p14:creationId xmlns:p14="http://schemas.microsoft.com/office/powerpoint/2010/main" val="2866209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0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0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1" grpId="0"/>
      <p:bldP spid="370692" grpId="0"/>
      <p:bldP spid="3706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9" descr="图片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954727"/>
            <a:ext cx="32829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1714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41498" y="504220"/>
            <a:ext cx="64008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14.1.2    N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型半导体和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</a:t>
            </a:r>
          </a:p>
        </p:txBody>
      </p:sp>
      <p:sp>
        <p:nvSpPr>
          <p:cNvPr id="371715" name="Text Box 3"/>
          <p:cNvSpPr txBox="1">
            <a:spLocks noChangeArrowheads="1"/>
          </p:cNvSpPr>
          <p:nvPr/>
        </p:nvSpPr>
        <p:spPr bwMode="auto">
          <a:xfrm>
            <a:off x="5029200" y="2530990"/>
            <a:ext cx="4114800" cy="24415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长城楷体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掺杂后自由电子数目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大量增加，自由电子导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电成为这种半导体的主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要导电方式，称为电子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半导体或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型半导体。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716" name="Text Box 4"/>
          <p:cNvSpPr txBox="1">
            <a:spLocks noChangeArrowheads="1"/>
          </p:cNvSpPr>
          <p:nvPr/>
        </p:nvSpPr>
        <p:spPr bwMode="auto">
          <a:xfrm>
            <a:off x="6096000" y="1999177"/>
            <a:ext cx="23272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掺入五价元素</a:t>
            </a:r>
          </a:p>
        </p:txBody>
      </p:sp>
      <p:sp>
        <p:nvSpPr>
          <p:cNvPr id="20486" name="Oval 5"/>
          <p:cNvSpPr>
            <a:spLocks noChangeArrowheads="1"/>
          </p:cNvSpPr>
          <p:nvPr/>
        </p:nvSpPr>
        <p:spPr bwMode="auto">
          <a:xfrm>
            <a:off x="3276600" y="2205552"/>
            <a:ext cx="152400" cy="1524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1336675" y="3845440"/>
            <a:ext cx="568325" cy="596900"/>
            <a:chOff x="2440" y="3456"/>
            <a:chExt cx="304" cy="334"/>
          </a:xfrm>
        </p:grpSpPr>
        <p:sp>
          <p:nvSpPr>
            <p:cNvPr id="20501" name="Oval 53"/>
            <p:cNvSpPr>
              <a:spLocks noChangeArrowheads="1"/>
            </p:cNvSpPr>
            <p:nvPr/>
          </p:nvSpPr>
          <p:spPr bwMode="auto">
            <a:xfrm>
              <a:off x="2440" y="3485"/>
              <a:ext cx="304" cy="305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502" name="Rectangle 54"/>
            <p:cNvSpPr>
              <a:spLocks noChangeArrowheads="1"/>
            </p:cNvSpPr>
            <p:nvPr/>
          </p:nvSpPr>
          <p:spPr bwMode="auto">
            <a:xfrm>
              <a:off x="2448" y="3456"/>
              <a:ext cx="27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>
                  <a:solidFill>
                    <a:schemeClr val="bg1"/>
                  </a:solidFill>
                  <a:ea typeface="长城楷体" pitchFamily="49" charset="-122"/>
                </a:rPr>
                <a:t>p+</a:t>
              </a:r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914400" y="3475552"/>
            <a:ext cx="1447800" cy="1371600"/>
            <a:chOff x="624" y="1680"/>
            <a:chExt cx="816" cy="785"/>
          </a:xfrm>
        </p:grpSpPr>
        <p:sp>
          <p:nvSpPr>
            <p:cNvPr id="20496" name="Oval 56"/>
            <p:cNvSpPr>
              <a:spLocks noChangeArrowheads="1"/>
            </p:cNvSpPr>
            <p:nvPr/>
          </p:nvSpPr>
          <p:spPr bwMode="auto">
            <a:xfrm>
              <a:off x="1327" y="1680"/>
              <a:ext cx="113" cy="113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497" name="Oval 57"/>
            <p:cNvSpPr>
              <a:spLocks noChangeArrowheads="1"/>
            </p:cNvSpPr>
            <p:nvPr/>
          </p:nvSpPr>
          <p:spPr bwMode="auto">
            <a:xfrm>
              <a:off x="624" y="1933"/>
              <a:ext cx="113" cy="113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498" name="Oval 58"/>
            <p:cNvSpPr>
              <a:spLocks noChangeArrowheads="1"/>
            </p:cNvSpPr>
            <p:nvPr/>
          </p:nvSpPr>
          <p:spPr bwMode="auto">
            <a:xfrm>
              <a:off x="1312" y="2075"/>
              <a:ext cx="113" cy="113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499" name="Oval 59"/>
            <p:cNvSpPr>
              <a:spLocks noChangeArrowheads="1"/>
            </p:cNvSpPr>
            <p:nvPr/>
          </p:nvSpPr>
          <p:spPr bwMode="auto">
            <a:xfrm>
              <a:off x="1087" y="1680"/>
              <a:ext cx="113" cy="113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500" name="Oval 60"/>
            <p:cNvSpPr>
              <a:spLocks noChangeArrowheads="1"/>
            </p:cNvSpPr>
            <p:nvPr/>
          </p:nvSpPr>
          <p:spPr bwMode="auto">
            <a:xfrm>
              <a:off x="908" y="2352"/>
              <a:ext cx="113" cy="113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0489" name="Oval 61"/>
          <p:cNvSpPr>
            <a:spLocks noChangeArrowheads="1"/>
          </p:cNvSpPr>
          <p:nvPr/>
        </p:nvSpPr>
        <p:spPr bwMode="auto">
          <a:xfrm rot="10800000">
            <a:off x="2944813" y="2205552"/>
            <a:ext cx="179387" cy="179388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1774" name="AutoShape 62" descr="40%"/>
          <p:cNvSpPr>
            <a:spLocks noChangeArrowheads="1"/>
          </p:cNvSpPr>
          <p:nvPr/>
        </p:nvSpPr>
        <p:spPr bwMode="auto">
          <a:xfrm>
            <a:off x="3962400" y="3161227"/>
            <a:ext cx="987425" cy="908050"/>
          </a:xfrm>
          <a:prstGeom prst="wedgeRoundRectCallout">
            <a:avLst>
              <a:gd name="adj1" fmla="val -213023"/>
              <a:gd name="adj2" fmla="val -6324"/>
              <a:gd name="adj3" fmla="val 16667"/>
            </a:avLst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ea typeface="长城楷体" pitchFamily="49" charset="-122"/>
              </a:rPr>
              <a:t>多余电子</a:t>
            </a:r>
          </a:p>
        </p:txBody>
      </p:sp>
      <p:sp>
        <p:nvSpPr>
          <p:cNvPr id="371775" name="AutoShape 63" descr="80%"/>
          <p:cNvSpPr>
            <a:spLocks noChangeArrowheads="1"/>
          </p:cNvSpPr>
          <p:nvPr/>
        </p:nvSpPr>
        <p:spPr bwMode="auto">
          <a:xfrm>
            <a:off x="2438400" y="5032890"/>
            <a:ext cx="1270000" cy="514350"/>
          </a:xfrm>
          <a:prstGeom prst="wedgeRoundRectCallout">
            <a:avLst>
              <a:gd name="adj1" fmla="val -93500"/>
              <a:gd name="adj2" fmla="val -189505"/>
              <a:gd name="adj3" fmla="val 16667"/>
            </a:avLst>
          </a:prstGeom>
          <a:pattFill prst="pct80">
            <a:fgClr>
              <a:srgbClr val="FFCCCC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ea typeface="长城楷体" pitchFamily="49" charset="-122"/>
              </a:rPr>
              <a:t>磷原子</a:t>
            </a:r>
          </a:p>
        </p:txBody>
      </p:sp>
      <p:sp>
        <p:nvSpPr>
          <p:cNvPr id="371776" name="AutoShape 64"/>
          <p:cNvSpPr>
            <a:spLocks noChangeArrowheads="1"/>
          </p:cNvSpPr>
          <p:nvPr/>
        </p:nvSpPr>
        <p:spPr bwMode="auto">
          <a:xfrm>
            <a:off x="3492500" y="1667390"/>
            <a:ext cx="2590800" cy="917575"/>
          </a:xfrm>
          <a:prstGeom prst="wedgeRoundRectCallout">
            <a:avLst>
              <a:gd name="adj1" fmla="val -13481"/>
              <a:gd name="adj2" fmla="val 107833"/>
              <a:gd name="adj3" fmla="val 16667"/>
            </a:avLst>
          </a:prstGeom>
          <a:solidFill>
            <a:srgbClr val="FFFFCC"/>
          </a:solidFill>
          <a:ln w="38100">
            <a:solidFill>
              <a:srgbClr val="339933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"/>
              </a:spcBef>
            </a:pPr>
            <a:r>
              <a:rPr lang="zh-CN" altLang="en-US">
                <a:ea typeface="长城楷体" pitchFamily="49" charset="-122"/>
              </a:rPr>
              <a:t>在常温下即可变为自由电子</a:t>
            </a:r>
          </a:p>
        </p:txBody>
      </p:sp>
      <p:sp>
        <p:nvSpPr>
          <p:cNvPr id="371777" name="AutoShape 65" descr="小棋盘"/>
          <p:cNvSpPr>
            <a:spLocks noChangeArrowheads="1"/>
          </p:cNvSpPr>
          <p:nvPr/>
        </p:nvSpPr>
        <p:spPr bwMode="auto">
          <a:xfrm>
            <a:off x="684213" y="5321815"/>
            <a:ext cx="1525587" cy="1066800"/>
          </a:xfrm>
          <a:prstGeom prst="wedgeRoundRectCallout">
            <a:avLst>
              <a:gd name="adj1" fmla="val 85796"/>
              <a:gd name="adj2" fmla="val -42856"/>
              <a:gd name="adj3" fmla="val 16667"/>
            </a:avLst>
          </a:prstGeom>
          <a:pattFill prst="smCheck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>
                <a:ea typeface="长城楷体" pitchFamily="49" charset="-122"/>
              </a:rPr>
              <a:t>失去一个电子变为正离子</a:t>
            </a:r>
          </a:p>
        </p:txBody>
      </p:sp>
      <p:sp>
        <p:nvSpPr>
          <p:cNvPr id="371778" name="Text Box 66"/>
          <p:cNvSpPr txBox="1">
            <a:spLocks noChangeArrowheads="1"/>
          </p:cNvSpPr>
          <p:nvPr/>
        </p:nvSpPr>
        <p:spPr bwMode="auto">
          <a:xfrm>
            <a:off x="395288" y="1002227"/>
            <a:ext cx="8424862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在本征半导体中掺入微量的杂质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某种元素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形成杂质半导体。</a:t>
            </a:r>
          </a:p>
        </p:txBody>
      </p:sp>
      <p:sp>
        <p:nvSpPr>
          <p:cNvPr id="371779" name="Text Box 67"/>
          <p:cNvSpPr txBox="1">
            <a:spLocks noChangeArrowheads="1"/>
          </p:cNvSpPr>
          <p:nvPr/>
        </p:nvSpPr>
        <p:spPr bwMode="auto">
          <a:xfrm>
            <a:off x="5041900" y="4881094"/>
            <a:ext cx="3889375" cy="1516442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型半导体中</a:t>
            </a:r>
            <a:r>
              <a:rPr lang="zh-CN" altLang="en-US" sz="28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自由电子是多数载流子，空穴是少数载流子。</a:t>
            </a:r>
          </a:p>
        </p:txBody>
      </p:sp>
    </p:spTree>
    <p:extLst>
      <p:ext uri="{BB962C8B-B14F-4D97-AF65-F5344CB8AC3E}">
        <p14:creationId xmlns:p14="http://schemas.microsoft.com/office/powerpoint/2010/main" val="3569136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7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7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5" grpId="0" autoUpdateAnimBg="0"/>
      <p:bldP spid="371716" grpId="0" autoUpdateAnimBg="0"/>
      <p:bldP spid="371774" grpId="0" animBg="1" autoUpdateAnimBg="0"/>
      <p:bldP spid="371775" grpId="0" animBg="1" autoUpdateAnimBg="0"/>
      <p:bldP spid="371776" grpId="0" animBg="1" autoUpdateAnimBg="0"/>
      <p:bldP spid="371777" grpId="0" animBg="1" autoUpdateAnimBg="0"/>
      <p:bldP spid="371778" grpId="0" autoUpdateAnimBg="0"/>
      <p:bldP spid="371779" grpId="0" build="p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4298</Words>
  <Application>Microsoft Office PowerPoint</Application>
  <PresentationFormat>全屏显示(4:3)</PresentationFormat>
  <Paragraphs>703</Paragraphs>
  <Slides>63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81" baseType="lpstr">
      <vt:lpstr>Malgun Gothic Semilight</vt:lpstr>
      <vt:lpstr>创艺繁标宋</vt:lpstr>
      <vt:lpstr>方正琥珀繁体</vt:lpstr>
      <vt:lpstr>黑体</vt:lpstr>
      <vt:lpstr>华文新魏</vt:lpstr>
      <vt:lpstr>华文中宋</vt:lpstr>
      <vt:lpstr>楷体_GB2312</vt:lpstr>
      <vt:lpstr>宋体</vt:lpstr>
      <vt:lpstr>长城楷体</vt:lpstr>
      <vt:lpstr>Arial</vt:lpstr>
      <vt:lpstr>Calibri</vt:lpstr>
      <vt:lpstr>Calibri Light</vt:lpstr>
      <vt:lpstr>Symbol</vt:lpstr>
      <vt:lpstr>Times New Roman</vt:lpstr>
      <vt:lpstr>Wingdings</vt:lpstr>
      <vt:lpstr>Office 主题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14.2   PN结及其单向导电性</vt:lpstr>
      <vt:lpstr>14.2.2   PN结的单向导电性</vt:lpstr>
      <vt:lpstr>2.  PN 结加反向电压 (反向偏置)</vt:lpstr>
      <vt:lpstr>2.  PN 结加反向电压 (反向偏置)</vt:lpstr>
      <vt:lpstr>14.3   二极管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二极管电路分析原则： </vt:lpstr>
      <vt:lpstr>PowerPoint 演示文稿</vt:lpstr>
      <vt:lpstr>PowerPoint 演示文稿</vt:lpstr>
      <vt:lpstr>PowerPoint 演示文稿</vt:lpstr>
      <vt:lpstr>14.4   稳压二极管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14. 5. 2  电流分配和放大原理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14.5.3 特性曲线</vt:lpstr>
      <vt:lpstr>PowerPoint 演示文稿</vt:lpstr>
      <vt:lpstr>1. 输入特性</vt:lpstr>
      <vt:lpstr>2. 输出特性</vt:lpstr>
      <vt:lpstr>2. 输出特性</vt:lpstr>
      <vt:lpstr>截止区</vt:lpstr>
      <vt:lpstr>(3) 饱和区</vt:lpstr>
      <vt:lpstr>PowerPoint 演示文稿</vt:lpstr>
      <vt:lpstr>PowerPoint 演示文稿</vt:lpstr>
      <vt:lpstr>PowerPoint 演示文稿</vt:lpstr>
      <vt:lpstr>PowerPoint 演示文稿</vt:lpstr>
      <vt:lpstr>14.5.4 主要参数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23</cp:revision>
  <dcterms:created xsi:type="dcterms:W3CDTF">2023-06-12T00:47:34Z</dcterms:created>
  <dcterms:modified xsi:type="dcterms:W3CDTF">2023-10-06T03:05:52Z</dcterms:modified>
</cp:coreProperties>
</file>